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 type="custom"/>
  <p:notesSz cx="12192000" cy="6858000"/>
  <p:embeddedFontLst>
    <p:embeddedFont>
      <p:font typeface="MiSans" charset="-122" pitchFamily="34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font" Target="fonts/font1.fntdata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_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_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_1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_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1.png"/><Relationship Id="rId3" Type="http://schemas.openxmlformats.org/officeDocument/2006/relationships/image" Target="../media/image10_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_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_1.jpg"/><Relationship Id="rId3" Type="http://schemas.openxmlformats.org/officeDocument/2006/relationships/image" Target="../media/image13_2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_1.png"/><Relationship Id="rId3" Type="http://schemas.openxmlformats.org/officeDocument/2006/relationships/image" Target="../media/image14_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_1.png"/><Relationship Id="rId3" Type="http://schemas.openxmlformats.org/officeDocument/2006/relationships/image" Target="../media/image15_2.jpg"/><Relationship Id="rId4" Type="http://schemas.openxmlformats.org/officeDocument/2006/relationships/image" Target="../media/image15_3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408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image"/>
          <p:cNvPicPr/>
          <p:nvPr/>
        </p:nvPicPr>
        <p:blipFill>
          <a:blip r:embed="rId2"/>
          <a:srcRect b="254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bottom-shade"/>
          <p:cNvSpPr/>
          <p:nvPr/>
        </p:nvSpPr>
        <p:spPr>
          <a:xfrm>
            <a:off x="0" y="5080000"/>
            <a:ext cx="12192000" cy="1778000"/>
          </a:xfrm>
          <a:prstGeom prst="rect">
            <a:avLst/>
          </a:prstGeom>
          <a:gradFill rotWithShape="1">
            <a:gsLst>
              <a:gs pos="0">
                <a:srgbClr val="040815">
                  <a:alpha val="0"/>
                </a:srgbClr>
              </a:gs>
              <a:gs pos="100000">
                <a:srgbClr val="040815">
                  <a:alpha val="94902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4" name="top-line"/>
          <p:cNvSpPr/>
          <p:nvPr/>
        </p:nvSpPr>
        <p:spPr>
          <a:xfrm>
            <a:off x="508000" y="431800"/>
            <a:ext cx="11176000" cy="12700"/>
          </a:xfrm>
          <a:prstGeom prst="rect">
            <a:avLst/>
          </a:prstGeom>
          <a:gradFill rotWithShape="1">
            <a:gsLst>
              <a:gs pos="0">
                <a:srgbClr val="30E8FF">
                  <a:alpha val="0"/>
                </a:srgbClr>
              </a:gs>
              <a:gs pos="50000">
                <a:srgbClr val="30E8FF">
                  <a:alpha val="66667"/>
                </a:srgbClr>
              </a:gs>
              <a:gs pos="100000">
                <a:srgbClr val="30E8FF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deco-l"/>
          <p:cNvSpPr/>
          <p:nvPr/>
        </p:nvSpPr>
        <p:spPr>
          <a:xfrm>
            <a:off x="2540000" y="5740400"/>
            <a:ext cx="1524000" cy="25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6" name="deco-r"/>
          <p:cNvSpPr/>
          <p:nvPr/>
        </p:nvSpPr>
        <p:spPr>
          <a:xfrm>
            <a:off x="8128000" y="5740400"/>
            <a:ext cx="1524000" cy="25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2" animBg="1"/>
    </p:bldLst>
  </p:timing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echo"/>
          <p:cNvPicPr/>
          <p:nvPr/>
        </p:nvPicPr>
        <p:blipFill>
          <a:blip r:embed="rId2">
            <a:alphaModFix amt="18000"/>
          </a:blip>
          <a:srcRect l="32000" r="32000" b="55000"/>
          <a:stretch>
            <a:fillRect/>
          </a:stretch>
        </p:blipFill>
        <p:spPr>
          <a:xfrm>
            <a:off x="6604000" y="0"/>
            <a:ext cx="5588000" cy="6858000"/>
          </a:xfrm>
          <a:prstGeom prst="rect">
            <a:avLst/>
          </a:prstGeom>
          <a:ln>
            <a:noFill/>
          </a:ln>
        </p:spPr>
      </p:pic>
      <p:sp>
        <p:nvSpPr>
          <p:cNvPr id="3" name="right-shade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gradFill rotWithShape="1">
            <a:gsLst>
              <a:gs pos="0">
                <a:srgbClr val="060D1F"/>
              </a:gs>
              <a:gs pos="100000">
                <a:srgbClr val="060D1F">
                  <a:alpha val="40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4" name="en-title"/>
          <p:cNvSpPr txBox="1"/>
          <p:nvPr/>
        </p:nvSpPr>
        <p:spPr>
          <a:xfrm>
            <a:off x="711200" y="558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 spc="600" kern="0">
                <a:solidFill>
                  <a:srgbClr val="30E8FF"/>
                </a:solidFill>
                <a:latin typeface="MiSans"/>
                <a:ea typeface="MiSans"/>
              </a:rPr>
              <a:t>CONTENTS</a:t>
            </a:r>
            <a:endParaRPr lang="en-US" sz="1550" noProof="1"/>
          </a:p>
        </p:txBody>
      </p:sp>
      <p:sp>
        <p:nvSpPr>
          <p:cNvPr id="5" name="cn-title"/>
          <p:cNvSpPr txBox="1"/>
          <p:nvPr/>
        </p:nvSpPr>
        <p:spPr>
          <a:xfrm>
            <a:off x="711200" y="863600"/>
            <a:ext cx="5080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FFFFFF"/>
                </a:solidFill>
                <a:latin typeface="MiSans"/>
                <a:ea typeface="MiSans"/>
              </a:rPr>
              <a:t>汇报目录</a:t>
            </a:r>
            <a:endParaRPr lang="en-US" sz="3000" noProof="1"/>
          </a:p>
        </p:txBody>
      </p:sp>
      <p:sp>
        <p:nvSpPr>
          <p:cNvPr id="6" name="title-line"/>
          <p:cNvSpPr/>
          <p:nvPr/>
        </p:nvSpPr>
        <p:spPr>
          <a:xfrm>
            <a:off x="711200" y="1498600"/>
            <a:ext cx="812800" cy="381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7" name="toc1-num"/>
          <p:cNvSpPr txBox="1"/>
          <p:nvPr/>
        </p:nvSpPr>
        <p:spPr>
          <a:xfrm>
            <a:off x="711200" y="1930400"/>
            <a:ext cx="101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30E8FF"/>
                </a:solidFill>
                <a:latin typeface="MiSans"/>
                <a:ea typeface="MiSans"/>
              </a:rPr>
              <a:t>01</a:t>
            </a:r>
            <a:endParaRPr lang="en-US" sz="3200" noProof="1"/>
          </a:p>
        </p:txBody>
      </p:sp>
      <p:sp>
        <p:nvSpPr>
          <p:cNvPr id="8" name="toc1-title"/>
          <p:cNvSpPr txBox="1"/>
          <p:nvPr/>
        </p:nvSpPr>
        <p:spPr>
          <a:xfrm>
            <a:off x="1778000" y="1905000"/>
            <a:ext cx="3810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FFFFFF"/>
                </a:solidFill>
                <a:latin typeface="MiSans"/>
                <a:ea typeface="MiSans"/>
              </a:rPr>
              <a:t>作品背景</a:t>
            </a:r>
            <a:endParaRPr lang="en-US" sz="2000" noProof="1"/>
          </a:p>
        </p:txBody>
      </p:sp>
      <p:sp>
        <p:nvSpPr>
          <p:cNvPr id="9" name="toc1-desc"/>
          <p:cNvSpPr txBox="1"/>
          <p:nvPr/>
        </p:nvSpPr>
        <p:spPr>
          <a:xfrm>
            <a:off x="1778000" y="22606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低空经济场景 · 边缘检测四大难题 · 总体方案与目标</a:t>
            </a:r>
            <a:endParaRPr lang="en-US" sz="1300" noProof="1"/>
          </a:p>
        </p:txBody>
      </p:sp>
      <p:sp>
        <p:nvSpPr>
          <p:cNvPr id="10" name="toc1-line"/>
          <p:cNvSpPr/>
          <p:nvPr/>
        </p:nvSpPr>
        <p:spPr>
          <a:xfrm>
            <a:off x="1778000" y="2616200"/>
            <a:ext cx="4826000" cy="12700"/>
          </a:xfrm>
          <a:prstGeom prst="rect">
            <a:avLst/>
          </a:prstGeom>
          <a:solidFill>
            <a:srgbClr val="1C3A6E"/>
          </a:solidFill>
          <a:ln>
            <a:noFill/>
          </a:ln>
        </p:spPr>
      </p:sp>
      <p:sp>
        <p:nvSpPr>
          <p:cNvPr id="11" name="toc2-num"/>
          <p:cNvSpPr txBox="1"/>
          <p:nvPr/>
        </p:nvSpPr>
        <p:spPr>
          <a:xfrm>
            <a:off x="711200" y="2946400"/>
            <a:ext cx="101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30E8FF"/>
                </a:solidFill>
                <a:latin typeface="MiSans"/>
                <a:ea typeface="MiSans"/>
              </a:rPr>
              <a:t>02</a:t>
            </a:r>
            <a:endParaRPr lang="en-US" sz="3200" noProof="1"/>
          </a:p>
        </p:txBody>
      </p:sp>
      <p:sp>
        <p:nvSpPr>
          <p:cNvPr id="12" name="toc2-title"/>
          <p:cNvSpPr txBox="1"/>
          <p:nvPr/>
        </p:nvSpPr>
        <p:spPr>
          <a:xfrm>
            <a:off x="1778000" y="2921000"/>
            <a:ext cx="3810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FFFFFF"/>
                </a:solidFill>
                <a:latin typeface="MiSans"/>
                <a:ea typeface="MiSans"/>
              </a:rPr>
              <a:t>系统设计</a:t>
            </a:r>
            <a:endParaRPr lang="en-US" sz="2000" noProof="1"/>
          </a:p>
        </p:txBody>
      </p:sp>
      <p:sp>
        <p:nvSpPr>
          <p:cNvPr id="13" name="toc2-desc"/>
          <p:cNvSpPr txBox="1"/>
          <p:nvPr/>
        </p:nvSpPr>
        <p:spPr>
          <a:xfrm>
            <a:off x="1778000" y="3276600"/>
            <a:ext cx="5969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切割点选择 · 细腰与 CAST 传输 · 弹性接管 · Huntrix 与 LangGraph 智能体</a:t>
            </a:r>
            <a:endParaRPr lang="en-US" sz="1300" noProof="1"/>
          </a:p>
        </p:txBody>
      </p:sp>
      <p:sp>
        <p:nvSpPr>
          <p:cNvPr id="14" name="toc2-line"/>
          <p:cNvSpPr/>
          <p:nvPr/>
        </p:nvSpPr>
        <p:spPr>
          <a:xfrm>
            <a:off x="1778000" y="3632200"/>
            <a:ext cx="4826000" cy="12700"/>
          </a:xfrm>
          <a:prstGeom prst="rect">
            <a:avLst/>
          </a:prstGeom>
          <a:solidFill>
            <a:srgbClr val="1C3A6E"/>
          </a:solidFill>
          <a:ln>
            <a:noFill/>
          </a:ln>
        </p:spPr>
      </p:sp>
      <p:sp>
        <p:nvSpPr>
          <p:cNvPr id="15" name="toc3-num"/>
          <p:cNvSpPr txBox="1"/>
          <p:nvPr/>
        </p:nvSpPr>
        <p:spPr>
          <a:xfrm>
            <a:off x="711200" y="3962400"/>
            <a:ext cx="101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30E8FF"/>
                </a:solidFill>
                <a:latin typeface="MiSans"/>
                <a:ea typeface="MiSans"/>
              </a:rPr>
              <a:t>03</a:t>
            </a:r>
            <a:endParaRPr lang="en-US" sz="3200" noProof="1"/>
          </a:p>
        </p:txBody>
      </p:sp>
      <p:sp>
        <p:nvSpPr>
          <p:cNvPr id="16" name="toc3-title"/>
          <p:cNvSpPr txBox="1"/>
          <p:nvPr/>
        </p:nvSpPr>
        <p:spPr>
          <a:xfrm>
            <a:off x="1778000" y="3937000"/>
            <a:ext cx="3810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FFFFFF"/>
                </a:solidFill>
                <a:latin typeface="MiSans"/>
                <a:ea typeface="MiSans"/>
              </a:rPr>
              <a:t>运行效果</a:t>
            </a:r>
            <a:endParaRPr lang="en-US" sz="2000" noProof="1"/>
          </a:p>
        </p:txBody>
      </p:sp>
      <p:sp>
        <p:nvSpPr>
          <p:cNvPr id="17" name="toc3-desc"/>
          <p:cNvSpPr txBox="1"/>
          <p:nvPr/>
        </p:nvSpPr>
        <p:spPr>
          <a:xfrm>
            <a:off x="1778000" y="42926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检测精度 · 平台性能对照 · 双机协同与任务闭环实测</a:t>
            </a:r>
            <a:endParaRPr lang="en-US" sz="1300" noProof="1"/>
          </a:p>
        </p:txBody>
      </p:sp>
      <p:sp>
        <p:nvSpPr>
          <p:cNvPr id="18" name="toc3-line"/>
          <p:cNvSpPr/>
          <p:nvPr/>
        </p:nvSpPr>
        <p:spPr>
          <a:xfrm>
            <a:off x="1778000" y="4648200"/>
            <a:ext cx="4826000" cy="12700"/>
          </a:xfrm>
          <a:prstGeom prst="rect">
            <a:avLst/>
          </a:prstGeom>
          <a:solidFill>
            <a:srgbClr val="1C3A6E"/>
          </a:solidFill>
          <a:ln>
            <a:noFill/>
          </a:ln>
        </p:spPr>
      </p:sp>
      <p:sp>
        <p:nvSpPr>
          <p:cNvPr id="19" name="toc4-num"/>
          <p:cNvSpPr txBox="1"/>
          <p:nvPr/>
        </p:nvSpPr>
        <p:spPr>
          <a:xfrm>
            <a:off x="711200" y="4978400"/>
            <a:ext cx="1016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200" noProof="1" b="1">
                <a:solidFill>
                  <a:srgbClr val="30E8FF"/>
                </a:solidFill>
                <a:latin typeface="MiSans"/>
                <a:ea typeface="MiSans"/>
              </a:rPr>
              <a:t>04</a:t>
            </a:r>
            <a:endParaRPr lang="en-US" sz="3200" noProof="1"/>
          </a:p>
        </p:txBody>
      </p:sp>
      <p:sp>
        <p:nvSpPr>
          <p:cNvPr id="20" name="toc4-title"/>
          <p:cNvSpPr txBox="1"/>
          <p:nvPr/>
        </p:nvSpPr>
        <p:spPr>
          <a:xfrm>
            <a:off x="1778000" y="4953000"/>
            <a:ext cx="4572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000" noProof="1" b="1">
                <a:solidFill>
                  <a:srgbClr val="FFFFFF"/>
                </a:solidFill>
                <a:latin typeface="MiSans"/>
                <a:ea typeface="MiSans"/>
              </a:rPr>
              <a:t>创新总结与应用</a:t>
            </a:r>
            <a:endParaRPr lang="en-US" sz="2000" noProof="1"/>
          </a:p>
        </p:txBody>
      </p:sp>
      <p:sp>
        <p:nvSpPr>
          <p:cNvPr id="21" name="toc4-desc"/>
          <p:cNvSpPr txBox="1"/>
          <p:nvPr/>
        </p:nvSpPr>
        <p:spPr>
          <a:xfrm>
            <a:off x="1778000" y="53086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六大创新点 · 应用场景 · 意义与价值</a:t>
            </a:r>
            <a:endParaRPr lang="en-US" sz="1300" noProof="1"/>
          </a:p>
        </p:txBody>
      </p:sp>
      <p:sp>
        <p:nvSpPr>
          <p:cNvPr id="22" name="toc4-line"/>
          <p:cNvSpPr/>
          <p:nvPr/>
        </p:nvSpPr>
        <p:spPr>
          <a:xfrm>
            <a:off x="1778000" y="5664200"/>
            <a:ext cx="4826000" cy="12700"/>
          </a:xfrm>
          <a:prstGeom prst="rect">
            <a:avLst/>
          </a:prstGeom>
          <a:solidFill>
            <a:srgbClr val="1C3A6E"/>
          </a:solidFill>
          <a:ln>
            <a:noFill/>
          </a:ln>
        </p:spPr>
      </p:sp>
      <p:sp>
        <p:nvSpPr>
          <p:cNvPr id="23" name="footer"/>
          <p:cNvSpPr txBox="1"/>
          <p:nvPr/>
        </p:nvSpPr>
        <p:spPr>
          <a:xfrm>
            <a:off x="711200" y="6350000"/>
            <a:ext cx="762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4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4" decel="100000" fill="hold" grpId="2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2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ntr" presetSubtype="4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4" decel="100000" fill="hold" grpId="3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3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0" presetClass="entr" presetSubtype="4" decel="100000" fill="hold" grpId="4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4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4" decel="100000" fill="hold" grpId="5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5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1" animBg="1"/>
      <p:bldP spid="7" grpId="2" animBg="1"/>
      <p:bldP spid="8" grpId="2" animBg="1"/>
      <p:bldP spid="9" grpId="2" animBg="1"/>
      <p:bldP spid="11" grpId="3" animBg="1"/>
      <p:bldP spid="12" grpId="3" animBg="1"/>
      <p:bldP spid="13" grpId="3" animBg="1"/>
      <p:bldP spid="15" grpId="4" animBg="1"/>
      <p:bldP spid="16" grpId="4" animBg="1"/>
      <p:bldP spid="17" grpId="4" animBg="1"/>
      <p:bldP spid="19" grpId="5" animBg="1"/>
      <p:bldP spid="20" grpId="5" animBg="1"/>
      <p:bldP spid="21" grpId="5" animBg="1"/>
    </p:bldLst>
  </p:timing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01 · 作品背景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低空经济进入规模化落地期，机载实时感知成为刚需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policy-panel"/>
          <p:cNvSpPr/>
          <p:nvPr/>
        </p:nvSpPr>
        <p:spPr>
          <a:xfrm>
            <a:off x="508000" y="1371600"/>
            <a:ext cx="5334000" cy="2286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6" name="policy-accent"/>
          <p:cNvSpPr/>
          <p:nvPr/>
        </p:nvSpPr>
        <p:spPr>
          <a:xfrm>
            <a:off x="508000" y="1371600"/>
            <a:ext cx="50800" cy="2286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7" name="policy-title"/>
          <p:cNvSpPr txBox="1"/>
          <p:nvPr/>
        </p:nvSpPr>
        <p:spPr>
          <a:xfrm>
            <a:off x="736600" y="1524000"/>
            <a:ext cx="4826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650" noProof="1" b="1">
                <a:solidFill>
                  <a:srgbClr val="30E8FF"/>
                </a:solidFill>
                <a:latin typeface="MiSans"/>
                <a:ea typeface="MiSans"/>
              </a:rPr>
              <a:t>政策牵引：低空经济上升为国家战略</a:t>
            </a:r>
            <a:endParaRPr lang="en-US" sz="1650" noProof="1"/>
          </a:p>
        </p:txBody>
      </p:sp>
      <p:sp>
        <p:nvSpPr>
          <p:cNvPr id="8" name="policy-body"/>
          <p:cNvSpPr txBox="1"/>
          <p:nvPr/>
        </p:nvSpPr>
        <p:spPr>
          <a:xfrm>
            <a:off x="736600" y="1879600"/>
            <a:ext cx="49022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· 低空经济先后写入 </a:t>
            </a:r>
            <a:r>
              <a:rPr lang="en-US" sz="1400" noProof="1">
                <a:solidFill>
                  <a:srgbClr val="30E8FF"/>
                </a:solidFill>
                <a:latin typeface="MiSans"/>
                <a:ea typeface="MiSans"/>
              </a:rPr>
              <a:t>2024、2025 年政府工作报告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，纳入国家战略性新兴产业布局</a:t>
            </a:r>
            <a:endParaRPr lang="en-US" sz="1400" noProof="1"/>
          </a:p>
          <a:p>
            <a:pPr>
              <a:lnSpc>
                <a:spcPct val="145000"/>
              </a:lnSpc>
              <a:spcBef>
                <a:spcPts val="800"/>
              </a:spcBef>
            </a:pP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· 无人机由单纯飞行平台，向集</a:t>
            </a:r>
            <a:r>
              <a:rPr lang="en-US" sz="1400" noProof="1">
                <a:solidFill>
                  <a:srgbClr val="30E8FF"/>
                </a:solidFill>
                <a:latin typeface="MiSans"/>
                <a:ea typeface="MiSans"/>
              </a:rPr>
              <a:t>低空组网、边缘计算、智能感知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于一体的综合物联网载体转型</a:t>
            </a:r>
            <a:endParaRPr lang="en-US" sz="1400" noProof="1"/>
          </a:p>
          <a:p>
            <a:pPr>
              <a:lnSpc>
                <a:spcPct val="145000"/>
              </a:lnSpc>
              <a:spcBef>
                <a:spcPts val="800"/>
              </a:spcBef>
            </a:pP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· 低空巡检、目标搜索与区域安全等场景，要求无人机具备</a:t>
            </a:r>
            <a:r>
              <a:rPr lang="en-US" sz="1400" noProof="1">
                <a:solidFill>
                  <a:srgbClr val="30E8FF"/>
                </a:solidFill>
                <a:latin typeface="MiSans"/>
                <a:ea typeface="MiSans"/>
              </a:rPr>
              <a:t>机载自主感知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能力</a:t>
            </a:r>
            <a:endParaRPr lang="en-US" sz="1400" noProof="1"/>
          </a:p>
        </p:txBody>
      </p:sp>
      <p:sp>
        <p:nvSpPr>
          <p:cNvPr id="9" name="scene-title"/>
          <p:cNvSpPr txBox="1"/>
          <p:nvPr/>
        </p:nvSpPr>
        <p:spPr>
          <a:xfrm>
            <a:off x="6248400" y="1422400"/>
            <a:ext cx="54356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650" noProof="1" b="1">
                <a:solidFill>
                  <a:srgbClr val="30E8FF"/>
                </a:solidFill>
                <a:latin typeface="MiSans"/>
                <a:ea typeface="MiSans"/>
              </a:rPr>
              <a:t>场景落地：目标检测需求多样且时效严苛</a:t>
            </a:r>
            <a:endParaRPr lang="en-US" sz="1650" noProof="1"/>
          </a:p>
        </p:txBody>
      </p:sp>
      <p:sp>
        <p:nvSpPr>
          <p:cNvPr id="10" name="scene1-icon"/>
          <p:cNvSpPr/>
          <p:nvPr>
            <p:extLst>
              <p:ext uri="{F5677B7D-0D2A-4D9B-9A5C-6D8D7D0E5A5D}">
                <pptd:icon encoding="base64url">eyJpY29uTmFtZSI6ImZhczpib2x0In0</pptd:icon>
              </p:ext>
            </p:extLst>
          </p:nvPr>
        </p:nvSpPr>
        <p:spPr>
          <a:xfrm>
            <a:off x="6299200" y="18542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448" h="512">
                <a:moveTo>
                  <a:pt x="339" y="-10"/>
                </a:moveTo>
                <a:cubicBezTo>
                  <a:pt x="351" y="-1"/>
                  <a:pt x="355" y="14"/>
                  <a:pt x="350" y="28"/>
                </a:cubicBezTo>
                <a:lnTo>
                  <a:pt x="271" y="224"/>
                </a:lnTo>
                <a:lnTo>
                  <a:pt x="416" y="224"/>
                </a:lnTo>
                <a:cubicBezTo>
                  <a:pt x="430" y="224"/>
                  <a:pt x="442" y="232"/>
                  <a:pt x="446" y="245"/>
                </a:cubicBezTo>
                <a:cubicBezTo>
                  <a:pt x="451" y="258"/>
                  <a:pt x="447" y="272"/>
                  <a:pt x="437" y="281"/>
                </a:cubicBezTo>
                <a:lnTo>
                  <a:pt x="149" y="521"/>
                </a:lnTo>
                <a:cubicBezTo>
                  <a:pt x="137" y="530"/>
                  <a:pt x="121" y="531"/>
                  <a:pt x="109" y="522"/>
                </a:cubicBezTo>
                <a:cubicBezTo>
                  <a:pt x="97" y="513"/>
                  <a:pt x="93" y="498"/>
                  <a:pt x="98" y="484"/>
                </a:cubicBezTo>
                <a:lnTo>
                  <a:pt x="177" y="288"/>
                </a:lnTo>
                <a:lnTo>
                  <a:pt x="32" y="288"/>
                </a:lnTo>
                <a:cubicBezTo>
                  <a:pt x="19" y="288"/>
                  <a:pt x="7" y="280"/>
                  <a:pt x="2" y="267"/>
                </a:cubicBezTo>
                <a:cubicBezTo>
                  <a:pt x="-3" y="254"/>
                  <a:pt x="1" y="240"/>
                  <a:pt x="11" y="231"/>
                </a:cubicBezTo>
                <a:lnTo>
                  <a:pt x="300" y="-9"/>
                </a:lnTo>
                <a:cubicBezTo>
                  <a:pt x="311" y="-18"/>
                  <a:pt x="327" y="-19"/>
                  <a:pt x="339" y="-10"/>
                </a:cubicBezTo>
                <a:close/>
              </a:path>
            </a:pathLst>
          </a:custGeom>
          <a:solidFill>
            <a:srgbClr val="FFC45E"/>
          </a:solidFill>
          <a:ln>
            <a:noFill/>
          </a:ln>
        </p:spPr>
      </p:sp>
      <p:sp>
        <p:nvSpPr>
          <p:cNvPr id="11" name="scene1"/>
          <p:cNvSpPr txBox="1"/>
          <p:nvPr/>
        </p:nvSpPr>
        <p:spPr>
          <a:xfrm>
            <a:off x="6680200" y="1828800"/>
            <a:ext cx="5003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 b="1">
                <a:solidFill>
                  <a:srgbClr val="C9DAF2"/>
                </a:solidFill>
                <a:latin typeface="MiSans"/>
                <a:ea typeface="MiSans"/>
              </a:rPr>
              <a:t>电力巡检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　自动发现绝缘子缺陷、导线异物等设备异常</a:t>
            </a:r>
            <a:endParaRPr lang="en-US" sz="1400" noProof="1"/>
          </a:p>
        </p:txBody>
      </p:sp>
      <p:sp>
        <p:nvSpPr>
          <p:cNvPr id="12" name="scene2-icon"/>
          <p:cNvSpPr/>
          <p:nvPr>
            <p:extLst>
              <p:ext uri="{F5677B7D-0D2A-4D9B-9A5C-6D8D7D0E5A5D}">
                <pptd:icon encoding="base64url">eyJpY29uTmFtZSI6ImZhczpsaWZlLXJpbmcifQ</pptd:icon>
              </p:ext>
            </p:extLst>
          </p:nvPr>
        </p:nvSpPr>
        <p:spPr>
          <a:xfrm>
            <a:off x="6299200" y="2260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458" y="413"/>
                </a:moveTo>
                <a:cubicBezTo>
                  <a:pt x="492" y="370"/>
                  <a:pt x="512" y="315"/>
                  <a:pt x="512" y="256"/>
                </a:cubicBezTo>
                <a:cubicBezTo>
                  <a:pt x="512" y="197"/>
                  <a:pt x="492" y="142"/>
                  <a:pt x="458" y="99"/>
                </a:cubicBezTo>
                <a:cubicBezTo>
                  <a:pt x="467" y="86"/>
                  <a:pt x="466" y="69"/>
                  <a:pt x="455" y="57"/>
                </a:cubicBezTo>
                <a:cubicBezTo>
                  <a:pt x="443" y="46"/>
                  <a:pt x="426" y="45"/>
                  <a:pt x="413" y="54"/>
                </a:cubicBezTo>
                <a:cubicBezTo>
                  <a:pt x="370" y="20"/>
                  <a:pt x="315" y="0"/>
                  <a:pt x="256" y="0"/>
                </a:cubicBezTo>
                <a:cubicBezTo>
                  <a:pt x="197" y="0"/>
                  <a:pt x="142" y="20"/>
                  <a:pt x="99" y="54"/>
                </a:cubicBezTo>
                <a:cubicBezTo>
                  <a:pt x="86" y="45"/>
                  <a:pt x="69" y="46"/>
                  <a:pt x="57" y="57"/>
                </a:cubicBezTo>
                <a:cubicBezTo>
                  <a:pt x="46" y="69"/>
                  <a:pt x="45" y="86"/>
                  <a:pt x="54" y="99"/>
                </a:cubicBezTo>
                <a:cubicBezTo>
                  <a:pt x="20" y="142"/>
                  <a:pt x="0" y="197"/>
                  <a:pt x="0" y="256"/>
                </a:cubicBezTo>
                <a:cubicBezTo>
                  <a:pt x="0" y="315"/>
                  <a:pt x="20" y="370"/>
                  <a:pt x="54" y="413"/>
                </a:cubicBezTo>
                <a:cubicBezTo>
                  <a:pt x="45" y="426"/>
                  <a:pt x="46" y="443"/>
                  <a:pt x="57" y="455"/>
                </a:cubicBezTo>
                <a:cubicBezTo>
                  <a:pt x="69" y="466"/>
                  <a:pt x="86" y="467"/>
                  <a:pt x="99" y="458"/>
                </a:cubicBezTo>
                <a:cubicBezTo>
                  <a:pt x="142" y="492"/>
                  <a:pt x="197" y="512"/>
                  <a:pt x="256" y="512"/>
                </a:cubicBezTo>
                <a:cubicBezTo>
                  <a:pt x="315" y="512"/>
                  <a:pt x="370" y="492"/>
                  <a:pt x="413" y="458"/>
                </a:cubicBezTo>
                <a:cubicBezTo>
                  <a:pt x="426" y="467"/>
                  <a:pt x="443" y="466"/>
                  <a:pt x="455" y="455"/>
                </a:cubicBezTo>
                <a:cubicBezTo>
                  <a:pt x="466" y="443"/>
                  <a:pt x="467" y="426"/>
                  <a:pt x="458" y="413"/>
                </a:cubicBezTo>
                <a:close/>
                <a:moveTo>
                  <a:pt x="367" y="413"/>
                </a:moveTo>
                <a:cubicBezTo>
                  <a:pt x="336" y="435"/>
                  <a:pt x="298" y="448"/>
                  <a:pt x="256" y="448"/>
                </a:cubicBezTo>
                <a:cubicBezTo>
                  <a:pt x="215" y="448"/>
                  <a:pt x="176" y="435"/>
                  <a:pt x="145" y="413"/>
                </a:cubicBezTo>
                <a:lnTo>
                  <a:pt x="203" y="355"/>
                </a:lnTo>
                <a:cubicBezTo>
                  <a:pt x="219" y="363"/>
                  <a:pt x="237" y="368"/>
                  <a:pt x="256" y="368"/>
                </a:cubicBezTo>
                <a:cubicBezTo>
                  <a:pt x="275" y="368"/>
                  <a:pt x="294" y="363"/>
                  <a:pt x="309" y="355"/>
                </a:cubicBezTo>
                <a:lnTo>
                  <a:pt x="367" y="413"/>
                </a:lnTo>
                <a:close/>
                <a:moveTo>
                  <a:pt x="412" y="367"/>
                </a:moveTo>
                <a:lnTo>
                  <a:pt x="354" y="309"/>
                </a:lnTo>
                <a:cubicBezTo>
                  <a:pt x="363" y="293"/>
                  <a:pt x="368" y="275"/>
                  <a:pt x="368" y="256"/>
                </a:cubicBezTo>
                <a:cubicBezTo>
                  <a:pt x="368" y="237"/>
                  <a:pt x="363" y="218"/>
                  <a:pt x="354" y="203"/>
                </a:cubicBezTo>
                <a:lnTo>
                  <a:pt x="412" y="145"/>
                </a:lnTo>
                <a:cubicBezTo>
                  <a:pt x="435" y="176"/>
                  <a:pt x="448" y="215"/>
                  <a:pt x="448" y="256"/>
                </a:cubicBezTo>
                <a:cubicBezTo>
                  <a:pt x="448" y="298"/>
                  <a:pt x="435" y="336"/>
                  <a:pt x="413" y="367"/>
                </a:cubicBezTo>
                <a:close/>
                <a:moveTo>
                  <a:pt x="367" y="100"/>
                </a:moveTo>
                <a:lnTo>
                  <a:pt x="309" y="158"/>
                </a:lnTo>
                <a:cubicBezTo>
                  <a:pt x="293" y="149"/>
                  <a:pt x="275" y="144"/>
                  <a:pt x="256" y="144"/>
                </a:cubicBezTo>
                <a:cubicBezTo>
                  <a:pt x="237" y="144"/>
                  <a:pt x="218" y="149"/>
                  <a:pt x="203" y="158"/>
                </a:cubicBezTo>
                <a:lnTo>
                  <a:pt x="145" y="100"/>
                </a:lnTo>
                <a:cubicBezTo>
                  <a:pt x="176" y="77"/>
                  <a:pt x="215" y="64"/>
                  <a:pt x="256" y="64"/>
                </a:cubicBezTo>
                <a:cubicBezTo>
                  <a:pt x="298" y="64"/>
                  <a:pt x="336" y="77"/>
                  <a:pt x="367" y="100"/>
                </a:cubicBezTo>
                <a:close/>
                <a:moveTo>
                  <a:pt x="158" y="309"/>
                </a:moveTo>
                <a:lnTo>
                  <a:pt x="100" y="367"/>
                </a:lnTo>
                <a:cubicBezTo>
                  <a:pt x="77" y="336"/>
                  <a:pt x="64" y="298"/>
                  <a:pt x="64" y="256"/>
                </a:cubicBezTo>
                <a:cubicBezTo>
                  <a:pt x="64" y="215"/>
                  <a:pt x="77" y="176"/>
                  <a:pt x="100" y="145"/>
                </a:cubicBezTo>
                <a:lnTo>
                  <a:pt x="158" y="203"/>
                </a:lnTo>
                <a:cubicBezTo>
                  <a:pt x="149" y="219"/>
                  <a:pt x="144" y="237"/>
                  <a:pt x="144" y="256"/>
                </a:cubicBezTo>
                <a:cubicBezTo>
                  <a:pt x="144" y="275"/>
                  <a:pt x="149" y="294"/>
                  <a:pt x="158" y="309"/>
                </a:cubicBezTo>
                <a:close/>
                <a:moveTo>
                  <a:pt x="208" y="256"/>
                </a:moveTo>
                <a:cubicBezTo>
                  <a:pt x="208" y="229"/>
                  <a:pt x="229" y="208"/>
                  <a:pt x="256" y="208"/>
                </a:cubicBezTo>
                <a:cubicBezTo>
                  <a:pt x="283" y="208"/>
                  <a:pt x="304" y="229"/>
                  <a:pt x="304" y="256"/>
                </a:cubicBezTo>
                <a:cubicBezTo>
                  <a:pt x="304" y="283"/>
                  <a:pt x="283" y="304"/>
                  <a:pt x="256" y="304"/>
                </a:cubicBezTo>
                <a:cubicBezTo>
                  <a:pt x="229" y="304"/>
                  <a:pt x="208" y="283"/>
                  <a:pt x="208" y="256"/>
                </a:cubicBezTo>
                <a:close/>
              </a:path>
            </a:pathLst>
          </a:custGeom>
          <a:solidFill>
            <a:srgbClr val="FFC45E"/>
          </a:solidFill>
          <a:ln>
            <a:noFill/>
          </a:ln>
        </p:spPr>
      </p:sp>
      <p:sp>
        <p:nvSpPr>
          <p:cNvPr id="13" name="scene2"/>
          <p:cNvSpPr txBox="1"/>
          <p:nvPr/>
        </p:nvSpPr>
        <p:spPr>
          <a:xfrm>
            <a:off x="6680200" y="2235200"/>
            <a:ext cx="5003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 b="1">
                <a:solidFill>
                  <a:srgbClr val="C9DAF2"/>
                </a:solidFill>
                <a:latin typeface="MiSans"/>
                <a:ea typeface="MiSans"/>
              </a:rPr>
              <a:t>应急救援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　快速发现受困人员、车辆与临时避险点</a:t>
            </a:r>
            <a:endParaRPr lang="en-US" sz="1400" noProof="1"/>
          </a:p>
        </p:txBody>
      </p:sp>
      <p:sp>
        <p:nvSpPr>
          <p:cNvPr id="14" name="scene3-icon"/>
          <p:cNvSpPr/>
          <p:nvPr>
            <p:extLst>
              <p:ext uri="{F5677B7D-0D2A-4D9B-9A5C-6D8D7D0E5A5D}">
                <pptd:icon encoding="base64url">eyJpY29uTmFtZSI6ImZhczpmaXJlIn0</pptd:icon>
              </p:ext>
            </p:extLst>
          </p:nvPr>
        </p:nvSpPr>
        <p:spPr>
          <a:xfrm>
            <a:off x="6299200" y="2667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448" h="512">
                <a:moveTo>
                  <a:pt x="161" y="-26"/>
                </a:moveTo>
                <a:cubicBezTo>
                  <a:pt x="170" y="-34"/>
                  <a:pt x="184" y="-34"/>
                  <a:pt x="192" y="-25"/>
                </a:cubicBezTo>
                <a:cubicBezTo>
                  <a:pt x="205" y="-14"/>
                  <a:pt x="216" y="-1"/>
                  <a:pt x="226" y="12"/>
                </a:cubicBezTo>
                <a:cubicBezTo>
                  <a:pt x="240" y="28"/>
                  <a:pt x="256" y="50"/>
                  <a:pt x="272" y="76"/>
                </a:cubicBezTo>
                <a:cubicBezTo>
                  <a:pt x="277" y="69"/>
                  <a:pt x="282" y="63"/>
                  <a:pt x="286" y="58"/>
                </a:cubicBezTo>
                <a:cubicBezTo>
                  <a:pt x="287" y="57"/>
                  <a:pt x="288" y="55"/>
                  <a:pt x="289" y="54"/>
                </a:cubicBezTo>
                <a:cubicBezTo>
                  <a:pt x="297" y="44"/>
                  <a:pt x="307" y="32"/>
                  <a:pt x="320" y="32"/>
                </a:cubicBezTo>
                <a:cubicBezTo>
                  <a:pt x="333" y="32"/>
                  <a:pt x="343" y="44"/>
                  <a:pt x="351" y="54"/>
                </a:cubicBezTo>
                <a:cubicBezTo>
                  <a:pt x="352" y="56"/>
                  <a:pt x="353" y="57"/>
                  <a:pt x="355" y="59"/>
                </a:cubicBezTo>
                <a:cubicBezTo>
                  <a:pt x="365" y="71"/>
                  <a:pt x="379" y="89"/>
                  <a:pt x="392" y="111"/>
                </a:cubicBezTo>
                <a:cubicBezTo>
                  <a:pt x="420" y="155"/>
                  <a:pt x="448" y="218"/>
                  <a:pt x="448" y="288"/>
                </a:cubicBezTo>
                <a:cubicBezTo>
                  <a:pt x="448" y="412"/>
                  <a:pt x="348" y="512"/>
                  <a:pt x="224" y="512"/>
                </a:cubicBezTo>
                <a:cubicBezTo>
                  <a:pt x="100" y="512"/>
                  <a:pt x="0" y="412"/>
                  <a:pt x="0" y="288"/>
                </a:cubicBezTo>
                <a:cubicBezTo>
                  <a:pt x="0" y="197"/>
                  <a:pt x="41" y="118"/>
                  <a:pt x="81" y="63"/>
                </a:cubicBezTo>
                <a:cubicBezTo>
                  <a:pt x="100" y="35"/>
                  <a:pt x="120" y="13"/>
                  <a:pt x="135" y="-2"/>
                </a:cubicBezTo>
                <a:cubicBezTo>
                  <a:pt x="143" y="-10"/>
                  <a:pt x="152" y="-19"/>
                  <a:pt x="161" y="-26"/>
                </a:cubicBezTo>
                <a:close/>
                <a:moveTo>
                  <a:pt x="226" y="416"/>
                </a:moveTo>
                <a:cubicBezTo>
                  <a:pt x="251" y="416"/>
                  <a:pt x="273" y="409"/>
                  <a:pt x="295" y="395"/>
                </a:cubicBezTo>
                <a:cubicBezTo>
                  <a:pt x="337" y="366"/>
                  <a:pt x="348" y="307"/>
                  <a:pt x="323" y="261"/>
                </a:cubicBezTo>
                <a:cubicBezTo>
                  <a:pt x="318" y="252"/>
                  <a:pt x="307" y="251"/>
                  <a:pt x="300" y="259"/>
                </a:cubicBezTo>
                <a:lnTo>
                  <a:pt x="275" y="288"/>
                </a:lnTo>
                <a:cubicBezTo>
                  <a:pt x="268" y="296"/>
                  <a:pt x="256" y="295"/>
                  <a:pt x="250" y="287"/>
                </a:cubicBezTo>
                <a:cubicBezTo>
                  <a:pt x="233" y="265"/>
                  <a:pt x="201" y="225"/>
                  <a:pt x="185" y="204"/>
                </a:cubicBezTo>
                <a:cubicBezTo>
                  <a:pt x="180" y="198"/>
                  <a:pt x="170" y="196"/>
                  <a:pt x="163" y="203"/>
                </a:cubicBezTo>
                <a:cubicBezTo>
                  <a:pt x="145" y="220"/>
                  <a:pt x="112" y="259"/>
                  <a:pt x="112" y="307"/>
                </a:cubicBezTo>
                <a:cubicBezTo>
                  <a:pt x="112" y="375"/>
                  <a:pt x="163" y="416"/>
                  <a:pt x="226" y="416"/>
                </a:cubicBezTo>
                <a:close/>
              </a:path>
            </a:pathLst>
          </a:custGeom>
          <a:solidFill>
            <a:srgbClr val="FFC45E"/>
          </a:solidFill>
          <a:ln>
            <a:noFill/>
          </a:ln>
        </p:spPr>
      </p:sp>
      <p:sp>
        <p:nvSpPr>
          <p:cNvPr id="15" name="scene3"/>
          <p:cNvSpPr txBox="1"/>
          <p:nvPr/>
        </p:nvSpPr>
        <p:spPr>
          <a:xfrm>
            <a:off x="6680200" y="2641600"/>
            <a:ext cx="5003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 b="1">
                <a:solidFill>
                  <a:srgbClr val="C9DAF2"/>
                </a:solidFill>
                <a:latin typeface="MiSans"/>
                <a:ea typeface="MiSans"/>
              </a:rPr>
              <a:t>森林防火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　及时识别烟火、非法采伐与异常活动目标</a:t>
            </a:r>
            <a:endParaRPr lang="en-US" sz="1400" noProof="1"/>
          </a:p>
        </p:txBody>
      </p:sp>
      <p:sp>
        <p:nvSpPr>
          <p:cNvPr id="16" name="scene4-icon"/>
          <p:cNvSpPr/>
          <p:nvPr>
            <p:extLst>
              <p:ext uri="{F5677B7D-0D2A-4D9B-9A5C-6D8D7D0E5A5D}">
                <pptd:icon encoding="base64url">eyJpY29uTmFtZSI6ImZhczpyb2FkIn0</pptd:icon>
              </p:ext>
            </p:extLst>
          </p:nvPr>
        </p:nvSpPr>
        <p:spPr>
          <a:xfrm>
            <a:off x="6299200" y="3073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24" y="32"/>
                </a:moveTo>
                <a:lnTo>
                  <a:pt x="148" y="32"/>
                </a:lnTo>
                <a:cubicBezTo>
                  <a:pt x="118" y="32"/>
                  <a:pt x="93" y="52"/>
                  <a:pt x="86" y="81"/>
                </a:cubicBezTo>
                <a:lnTo>
                  <a:pt x="1" y="421"/>
                </a:lnTo>
                <a:cubicBezTo>
                  <a:pt x="-6" y="451"/>
                  <a:pt x="17" y="480"/>
                  <a:pt x="48" y="480"/>
                </a:cubicBezTo>
                <a:lnTo>
                  <a:pt x="224" y="480"/>
                </a:lnTo>
                <a:lnTo>
                  <a:pt x="224" y="416"/>
                </a:lnTo>
                <a:cubicBezTo>
                  <a:pt x="224" y="398"/>
                  <a:pt x="238" y="384"/>
                  <a:pt x="256" y="384"/>
                </a:cubicBezTo>
                <a:cubicBezTo>
                  <a:pt x="274" y="384"/>
                  <a:pt x="288" y="398"/>
                  <a:pt x="288" y="416"/>
                </a:cubicBezTo>
                <a:lnTo>
                  <a:pt x="288" y="480"/>
                </a:lnTo>
                <a:lnTo>
                  <a:pt x="464" y="480"/>
                </a:lnTo>
                <a:cubicBezTo>
                  <a:pt x="495" y="480"/>
                  <a:pt x="518" y="451"/>
                  <a:pt x="511" y="421"/>
                </a:cubicBezTo>
                <a:lnTo>
                  <a:pt x="427" y="81"/>
                </a:lnTo>
                <a:cubicBezTo>
                  <a:pt x="419" y="52"/>
                  <a:pt x="394" y="32"/>
                  <a:pt x="364" y="32"/>
                </a:cubicBezTo>
                <a:lnTo>
                  <a:pt x="288" y="32"/>
                </a:lnTo>
                <a:lnTo>
                  <a:pt x="288" y="96"/>
                </a:lnTo>
                <a:cubicBezTo>
                  <a:pt x="288" y="114"/>
                  <a:pt x="274" y="128"/>
                  <a:pt x="256" y="128"/>
                </a:cubicBezTo>
                <a:cubicBezTo>
                  <a:pt x="238" y="128"/>
                  <a:pt x="224" y="114"/>
                  <a:pt x="224" y="96"/>
                </a:cubicBezTo>
                <a:lnTo>
                  <a:pt x="224" y="32"/>
                </a:lnTo>
                <a:close/>
                <a:moveTo>
                  <a:pt x="288" y="224"/>
                </a:moveTo>
                <a:lnTo>
                  <a:pt x="288" y="288"/>
                </a:lnTo>
                <a:cubicBezTo>
                  <a:pt x="288" y="306"/>
                  <a:pt x="274" y="320"/>
                  <a:pt x="256" y="320"/>
                </a:cubicBezTo>
                <a:cubicBezTo>
                  <a:pt x="238" y="320"/>
                  <a:pt x="224" y="306"/>
                  <a:pt x="224" y="288"/>
                </a:cubicBezTo>
                <a:lnTo>
                  <a:pt x="224" y="224"/>
                </a:lnTo>
                <a:cubicBezTo>
                  <a:pt x="224" y="206"/>
                  <a:pt x="238" y="192"/>
                  <a:pt x="256" y="192"/>
                </a:cubicBezTo>
                <a:cubicBezTo>
                  <a:pt x="274" y="192"/>
                  <a:pt x="288" y="206"/>
                  <a:pt x="288" y="224"/>
                </a:cubicBezTo>
                <a:close/>
              </a:path>
            </a:pathLst>
          </a:custGeom>
          <a:solidFill>
            <a:srgbClr val="FFC45E"/>
          </a:solidFill>
          <a:ln>
            <a:noFill/>
          </a:ln>
        </p:spPr>
      </p:sp>
      <p:sp>
        <p:nvSpPr>
          <p:cNvPr id="17" name="scene4"/>
          <p:cNvSpPr txBox="1"/>
          <p:nvPr/>
        </p:nvSpPr>
        <p:spPr>
          <a:xfrm>
            <a:off x="6680200" y="3048000"/>
            <a:ext cx="5003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 b="1">
                <a:solidFill>
                  <a:srgbClr val="C9DAF2"/>
                </a:solidFill>
                <a:latin typeface="MiSans"/>
                <a:ea typeface="MiSans"/>
              </a:rPr>
              <a:t>交通监测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　实时检测拥堵、事故车辆与违规行为</a:t>
            </a:r>
            <a:endParaRPr lang="en-US" sz="1400" noProof="1"/>
          </a:p>
        </p:txBody>
      </p:sp>
      <p:sp>
        <p:nvSpPr>
          <p:cNvPr id="18" name="scene5-icon"/>
          <p:cNvSpPr/>
          <p:nvPr>
            <p:extLst>
              <p:ext uri="{F5677B7D-0D2A-4D9B-9A5C-6D8D7D0E5A5D}">
                <pptd:icon encoding="base64url">eyJpY29uTmFtZSI6ImZhczpzaGllbGQtaGFsdmVkIn0</pptd:icon>
              </p:ext>
            </p:extLst>
          </p:nvPr>
        </p:nvSpPr>
        <p:spPr>
          <a:xfrm>
            <a:off x="6299200" y="34798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512" h="512">
                <a:moveTo>
                  <a:pt x="256" y="0"/>
                </a:moveTo>
                <a:cubicBezTo>
                  <a:pt x="261" y="0"/>
                  <a:pt x="265" y="1"/>
                  <a:pt x="269" y="3"/>
                </a:cubicBezTo>
                <a:lnTo>
                  <a:pt x="458" y="83"/>
                </a:lnTo>
                <a:cubicBezTo>
                  <a:pt x="480" y="92"/>
                  <a:pt x="496" y="114"/>
                  <a:pt x="496" y="140"/>
                </a:cubicBezTo>
                <a:cubicBezTo>
                  <a:pt x="496" y="239"/>
                  <a:pt x="455" y="421"/>
                  <a:pt x="283" y="503"/>
                </a:cubicBezTo>
                <a:cubicBezTo>
                  <a:pt x="266" y="511"/>
                  <a:pt x="246" y="511"/>
                  <a:pt x="230" y="503"/>
                </a:cubicBezTo>
                <a:cubicBezTo>
                  <a:pt x="57" y="421"/>
                  <a:pt x="17" y="239"/>
                  <a:pt x="16" y="140"/>
                </a:cubicBezTo>
                <a:cubicBezTo>
                  <a:pt x="16" y="114"/>
                  <a:pt x="32" y="92"/>
                  <a:pt x="54" y="83"/>
                </a:cubicBezTo>
                <a:lnTo>
                  <a:pt x="243" y="3"/>
                </a:lnTo>
                <a:cubicBezTo>
                  <a:pt x="247" y="1"/>
                  <a:pt x="251" y="0"/>
                  <a:pt x="256" y="0"/>
                </a:cubicBezTo>
                <a:close/>
                <a:moveTo>
                  <a:pt x="256" y="67"/>
                </a:moveTo>
                <a:lnTo>
                  <a:pt x="256" y="445"/>
                </a:lnTo>
                <a:cubicBezTo>
                  <a:pt x="394" y="378"/>
                  <a:pt x="431" y="230"/>
                  <a:pt x="432" y="142"/>
                </a:cubicBezTo>
                <a:lnTo>
                  <a:pt x="256" y="67"/>
                </a:lnTo>
                <a:lnTo>
                  <a:pt x="256" y="67"/>
                </a:lnTo>
                <a:close/>
              </a:path>
            </a:pathLst>
          </a:custGeom>
          <a:solidFill>
            <a:srgbClr val="FFC45E"/>
          </a:solidFill>
          <a:ln>
            <a:noFill/>
          </a:ln>
        </p:spPr>
      </p:sp>
      <p:sp>
        <p:nvSpPr>
          <p:cNvPr id="19" name="scene5"/>
          <p:cNvSpPr txBox="1"/>
          <p:nvPr/>
        </p:nvSpPr>
        <p:spPr>
          <a:xfrm>
            <a:off x="6680200" y="3454400"/>
            <a:ext cx="50038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 b="1">
                <a:solidFill>
                  <a:srgbClr val="C9DAF2"/>
                </a:solidFill>
                <a:latin typeface="MiSans"/>
                <a:ea typeface="MiSans"/>
              </a:rPr>
              <a:t>边境巡护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　对人员、车辆、装备持续搜索识别与告警</a:t>
            </a:r>
            <a:endParaRPr lang="en-US" sz="1400" noProof="1"/>
          </a:p>
        </p:txBody>
      </p:sp>
      <p:sp>
        <p:nvSpPr>
          <p:cNvPr id="20" name="pain-panel"/>
          <p:cNvSpPr/>
          <p:nvPr/>
        </p:nvSpPr>
        <p:spPr>
          <a:xfrm>
            <a:off x="508000" y="3911600"/>
            <a:ext cx="11176000" cy="23368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21" name="pain-accent"/>
          <p:cNvSpPr/>
          <p:nvPr/>
        </p:nvSpPr>
        <p:spPr>
          <a:xfrm>
            <a:off x="508000" y="3911600"/>
            <a:ext cx="50800" cy="2336800"/>
          </a:xfrm>
          <a:prstGeom prst="rect">
            <a:avLst/>
          </a:prstGeom>
          <a:solidFill>
            <a:srgbClr val="2E7CF6"/>
          </a:solidFill>
          <a:ln>
            <a:noFill/>
          </a:ln>
        </p:spPr>
      </p:sp>
      <p:sp>
        <p:nvSpPr>
          <p:cNvPr id="22" name="pain-title"/>
          <p:cNvSpPr txBox="1"/>
          <p:nvPr/>
        </p:nvSpPr>
        <p:spPr>
          <a:xfrm>
            <a:off x="736600" y="4064000"/>
            <a:ext cx="889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650" noProof="1" b="1">
                <a:solidFill>
                  <a:srgbClr val="30E8FF"/>
                </a:solidFill>
                <a:latin typeface="MiSans"/>
                <a:ea typeface="MiSans"/>
              </a:rPr>
              <a:t>传统模式之痛：“空中采集 — 数据回传 — 地面处理”难以为继</a:t>
            </a:r>
            <a:endParaRPr lang="en-US" sz="1650" noProof="1"/>
          </a:p>
        </p:txBody>
      </p:sp>
      <p:sp>
        <p:nvSpPr>
          <p:cNvPr id="23" name="pain-flow1"/>
          <p:cNvSpPr/>
          <p:nvPr/>
        </p:nvSpPr>
        <p:spPr>
          <a:xfrm>
            <a:off x="889000" y="4521200"/>
            <a:ext cx="2540000" cy="558800"/>
          </a:xfrm>
          <a:prstGeom prst="rect">
            <a:avLst/>
          </a:prstGeom>
          <a:solidFill>
            <a:srgbClr val="12264A"/>
          </a:solidFill>
          <a:ln w="12700">
            <a:solidFill>
              <a:srgbClr val="1C3A6E"/>
            </a:solidFill>
          </a:ln>
        </p:spPr>
      </p:sp>
      <p:sp>
        <p:nvSpPr>
          <p:cNvPr id="24" name="pain-flow1-t"/>
          <p:cNvSpPr txBox="1"/>
          <p:nvPr/>
        </p:nvSpPr>
        <p:spPr>
          <a:xfrm>
            <a:off x="889000" y="4521200"/>
            <a:ext cx="254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550" noProof="1" b="1">
                <a:solidFill>
                  <a:srgbClr val="C9DAF2"/>
                </a:solidFill>
                <a:latin typeface="MiSans"/>
                <a:ea typeface="MiSans"/>
              </a:rPr>
              <a:t>空中采集图像/视频</a:t>
            </a:r>
            <a:endParaRPr lang="en-US" sz="1550" noProof="1"/>
          </a:p>
        </p:txBody>
      </p:sp>
      <p:sp>
        <p:nvSpPr>
          <p:cNvPr id="25" name="pain-arrow1"/>
          <p:cNvSpPr/>
          <p:nvPr/>
        </p:nvSpPr>
        <p:spPr>
          <a:xfrm>
            <a:off x="3581400" y="4648200"/>
            <a:ext cx="584200" cy="304800"/>
          </a:xfrm>
          <a:prstGeom prst="rightArrow">
            <a:avLst>
              <a:gd name="adj1" fmla="val 50000"/>
              <a:gd name="adj2" fmla="val 45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26" name="pain-flow2"/>
          <p:cNvSpPr/>
          <p:nvPr/>
        </p:nvSpPr>
        <p:spPr>
          <a:xfrm>
            <a:off x="4318000" y="4521200"/>
            <a:ext cx="2540000" cy="558800"/>
          </a:xfrm>
          <a:prstGeom prst="rect">
            <a:avLst/>
          </a:prstGeom>
          <a:solidFill>
            <a:srgbClr val="12264A"/>
          </a:solidFill>
          <a:ln w="12700">
            <a:solidFill>
              <a:srgbClr val="1C3A6E"/>
            </a:solidFill>
          </a:ln>
        </p:spPr>
      </p:sp>
      <p:sp>
        <p:nvSpPr>
          <p:cNvPr id="27" name="pain-flow2-t"/>
          <p:cNvSpPr txBox="1"/>
          <p:nvPr/>
        </p:nvSpPr>
        <p:spPr>
          <a:xfrm>
            <a:off x="4318000" y="4521200"/>
            <a:ext cx="254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550" noProof="1" b="1">
                <a:solidFill>
                  <a:srgbClr val="C9DAF2"/>
                </a:solidFill>
                <a:latin typeface="MiSans"/>
                <a:ea typeface="MiSans"/>
              </a:rPr>
              <a:t>链路回传地面平台</a:t>
            </a:r>
            <a:endParaRPr lang="en-US" sz="1550" noProof="1"/>
          </a:p>
        </p:txBody>
      </p:sp>
      <p:sp>
        <p:nvSpPr>
          <p:cNvPr id="28" name="pain-arrow2"/>
          <p:cNvSpPr/>
          <p:nvPr/>
        </p:nvSpPr>
        <p:spPr>
          <a:xfrm>
            <a:off x="7010400" y="4648200"/>
            <a:ext cx="584200" cy="304800"/>
          </a:xfrm>
          <a:prstGeom prst="rightArrow">
            <a:avLst>
              <a:gd name="adj1" fmla="val 50000"/>
              <a:gd name="adj2" fmla="val 45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29" name="pain-flow3"/>
          <p:cNvSpPr/>
          <p:nvPr/>
        </p:nvSpPr>
        <p:spPr>
          <a:xfrm>
            <a:off x="7747000" y="4521200"/>
            <a:ext cx="2540000" cy="558800"/>
          </a:xfrm>
          <a:prstGeom prst="rect">
            <a:avLst/>
          </a:prstGeom>
          <a:solidFill>
            <a:srgbClr val="12264A"/>
          </a:solidFill>
          <a:ln w="12700">
            <a:solidFill>
              <a:srgbClr val="1C3A6E"/>
            </a:solidFill>
          </a:ln>
        </p:spPr>
      </p:sp>
      <p:sp>
        <p:nvSpPr>
          <p:cNvPr id="30" name="pain-flow3-t"/>
          <p:cNvSpPr txBox="1"/>
          <p:nvPr/>
        </p:nvSpPr>
        <p:spPr>
          <a:xfrm>
            <a:off x="7747000" y="4521200"/>
            <a:ext cx="254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550" noProof="1" b="1">
                <a:solidFill>
                  <a:srgbClr val="C9DAF2"/>
                </a:solidFill>
                <a:latin typeface="MiSans"/>
                <a:ea typeface="MiSans"/>
              </a:rPr>
              <a:t>地面集中检测识别</a:t>
            </a:r>
            <a:endParaRPr lang="en-US" sz="1550" noProof="1"/>
          </a:p>
        </p:txBody>
      </p:sp>
      <p:sp>
        <p:nvSpPr>
          <p:cNvPr id="31" name="pain-body"/>
          <p:cNvSpPr txBox="1"/>
          <p:nvPr/>
        </p:nvSpPr>
        <p:spPr>
          <a:xfrm>
            <a:off x="889000" y="5257800"/>
            <a:ext cx="105410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低空作业网络环境恶劣，</a:t>
            </a:r>
            <a:r>
              <a:rPr lang="en-US" sz="1400" noProof="1">
                <a:solidFill>
                  <a:srgbClr val="FF7070"/>
                </a:solidFill>
                <a:latin typeface="MiSans"/>
                <a:ea typeface="MiSans"/>
              </a:rPr>
              <a:t>链路带宽有限、质量波动明显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：持续回传大量图像视频既占用通信资源，又增加处理时延，难以满足实时任务需求。</a:t>
            </a:r>
            <a:endParaRPr lang="en-US" sz="1400" noProof="1"/>
          </a:p>
          <a:p>
            <a:pPr>
              <a:lnSpc>
                <a:spcPct val="145000"/>
              </a:lnSpc>
              <a:spcBef>
                <a:spcPts val="600"/>
              </a:spcBef>
            </a:pP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把检测能力部署到无人机边缘平台、实现</a:t>
            </a:r>
            <a:r>
              <a:rPr lang="en-US" sz="1400" noProof="1">
                <a:solidFill>
                  <a:srgbClr val="30E8FF"/>
                </a:solidFill>
                <a:latin typeface="MiSans"/>
                <a:ea typeface="MiSans"/>
              </a:rPr>
              <a:t>机载自主感知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，是低空智能化发展的必然方向 —— 这也正是“双锋猎鹰”的出发点。</a:t>
            </a:r>
            <a:endParaRPr lang="en-US" sz="1400" noProof="1"/>
          </a:p>
        </p:txBody>
      </p:sp>
      <p:sp>
        <p:nvSpPr>
          <p:cNvPr id="32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33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03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4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2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4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0" presetClass="entr" presetSubtype="4" decel="100000" fill="hold" grpId="4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0" presetClass="entr" presetSubtype="4" decel="100000" fill="hold" grpId="4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4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0" presetClass="entr" presetSubtype="4" decel="100000" fill="hold" grpId="4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4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0" presetClass="entr" presetSubtype="4" decel="100000" fill="hold" grpId="4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4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5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5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5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5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5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5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5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5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5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2" animBg="1"/>
      <p:bldP spid="7" grpId="2" animBg="1"/>
      <p:bldP spid="8" grpId="2" animBg="1"/>
      <p:bldP spid="9" grpId="3" animBg="1"/>
      <p:bldP spid="10" grpId="4" animBg="1"/>
      <p:bldP spid="11" grpId="4" animBg="1"/>
      <p:bldP spid="12" grpId="4" animBg="1"/>
      <p:bldP spid="13" grpId="4" animBg="1"/>
      <p:bldP spid="14" grpId="4" animBg="1"/>
      <p:bldP spid="15" grpId="4" animBg="1"/>
      <p:bldP spid="16" grpId="4" animBg="1"/>
      <p:bldP spid="17" grpId="4" animBg="1"/>
      <p:bldP spid="18" grpId="4" animBg="1"/>
      <p:bldP spid="19" grpId="4" animBg="1"/>
      <p:bldP spid="20" grpId="5" animBg="1"/>
      <p:bldP spid="23" grpId="5" animBg="1"/>
      <p:bldP spid="24" grpId="5" animBg="1"/>
      <p:bldP spid="25" grpId="5" animBg="1"/>
      <p:bldP spid="26" grpId="5" animBg="1"/>
      <p:bldP spid="27" grpId="5" animBg="1"/>
      <p:bldP spid="28" grpId="5" animBg="1"/>
      <p:bldP spid="29" grpId="5" animBg="1"/>
      <p:bldP spid="30" grpId="5" animBg="1"/>
      <p:bldP spid="31" grpId="5" animBg="1"/>
    </p:bldLst>
  </p:timing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01 · 作品背景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面临的难题：低算力边缘平台目标检测的四重约束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p1-panel"/>
          <p:cNvSpPr/>
          <p:nvPr/>
        </p:nvSpPr>
        <p:spPr>
          <a:xfrm>
            <a:off x="508000" y="1346200"/>
            <a:ext cx="5461000" cy="11684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6" name="p1-accent"/>
          <p:cNvSpPr/>
          <p:nvPr/>
        </p:nvSpPr>
        <p:spPr>
          <a:xfrm>
            <a:off x="508000" y="1346200"/>
            <a:ext cx="50800" cy="1168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7" name="p1-num"/>
          <p:cNvSpPr txBox="1"/>
          <p:nvPr/>
        </p:nvSpPr>
        <p:spPr>
          <a:xfrm>
            <a:off x="736600" y="1473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01</a:t>
            </a:r>
            <a:endParaRPr lang="en-US" sz="2200" noProof="1"/>
          </a:p>
        </p:txBody>
      </p:sp>
      <p:sp>
        <p:nvSpPr>
          <p:cNvPr id="8" name="p1-title"/>
          <p:cNvSpPr txBox="1"/>
          <p:nvPr/>
        </p:nvSpPr>
        <p:spPr>
          <a:xfrm>
            <a:off x="1295400" y="1447800"/>
            <a:ext cx="4521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算力受限：大模型难以在边缘实时运行</a:t>
            </a:r>
            <a:endParaRPr lang="en-US" sz="1550" noProof="1"/>
          </a:p>
        </p:txBody>
      </p:sp>
      <p:sp>
        <p:nvSpPr>
          <p:cNvPr id="9" name="p1-body"/>
          <p:cNvSpPr txBox="1"/>
          <p:nvPr/>
        </p:nvSpPr>
        <p:spPr>
          <a:xfrm>
            <a:off x="1295400" y="1752600"/>
            <a:ext cx="4521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GPU 架构、内存带宽与多任务并行共同限制推理帧率。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FFC45E"/>
                </a:solidFill>
                <a:latin typeface="MiSans"/>
                <a:ea typeface="MiSans"/>
              </a:rPr>
              <a:t>实测：Jetson Nano CPU 推理 YOLO26n 仅约 1.3 FPS</a:t>
            </a:r>
            <a:endParaRPr lang="en-US" sz="1200" noProof="1"/>
          </a:p>
        </p:txBody>
      </p:sp>
      <p:sp>
        <p:nvSpPr>
          <p:cNvPr id="10" name="p2-panel"/>
          <p:cNvSpPr/>
          <p:nvPr/>
        </p:nvSpPr>
        <p:spPr>
          <a:xfrm>
            <a:off x="508000" y="2616200"/>
            <a:ext cx="5461000" cy="11684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1" name="p2-accent"/>
          <p:cNvSpPr/>
          <p:nvPr/>
        </p:nvSpPr>
        <p:spPr>
          <a:xfrm>
            <a:off x="508000" y="2616200"/>
            <a:ext cx="50800" cy="1168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2" name="p2-num"/>
          <p:cNvSpPr txBox="1"/>
          <p:nvPr/>
        </p:nvSpPr>
        <p:spPr>
          <a:xfrm>
            <a:off x="736600" y="2743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02</a:t>
            </a:r>
            <a:endParaRPr lang="en-US" sz="2200" noProof="1"/>
          </a:p>
        </p:txBody>
      </p:sp>
      <p:sp>
        <p:nvSpPr>
          <p:cNvPr id="13" name="p2-title"/>
          <p:cNvSpPr txBox="1"/>
          <p:nvPr/>
        </p:nvSpPr>
        <p:spPr>
          <a:xfrm>
            <a:off x="1295400" y="2717800"/>
            <a:ext cx="4521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通信受限：中间特征形成新的传输瓶颈</a:t>
            </a:r>
            <a:endParaRPr lang="en-US" sz="1550" noProof="1"/>
          </a:p>
        </p:txBody>
      </p:sp>
      <p:sp>
        <p:nvSpPr>
          <p:cNvPr id="14" name="p2-body"/>
          <p:cNvSpPr txBox="1"/>
          <p:nvPr/>
        </p:nvSpPr>
        <p:spPr>
          <a:xfrm>
            <a:off x="1295400" y="3022600"/>
            <a:ext cx="4521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切分后中间特征通道数高，数据量远超压缩图像。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FFC45E"/>
                </a:solidFill>
                <a:latin typeface="MiSans"/>
                <a:ea typeface="MiSans"/>
              </a:rPr>
              <a:t>实测：P3/P4/P5 FP16 约 8.2 MB，是 JPEG 的 80.8 倍</a:t>
            </a:r>
            <a:endParaRPr lang="en-US" sz="1200" noProof="1"/>
          </a:p>
        </p:txBody>
      </p:sp>
      <p:sp>
        <p:nvSpPr>
          <p:cNvPr id="15" name="p3-panel"/>
          <p:cNvSpPr/>
          <p:nvPr/>
        </p:nvSpPr>
        <p:spPr>
          <a:xfrm>
            <a:off x="508000" y="3886200"/>
            <a:ext cx="5461000" cy="11684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6" name="p3-accent"/>
          <p:cNvSpPr/>
          <p:nvPr/>
        </p:nvSpPr>
        <p:spPr>
          <a:xfrm>
            <a:off x="508000" y="3886200"/>
            <a:ext cx="50800" cy="1168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7" name="p3-num"/>
          <p:cNvSpPr txBox="1"/>
          <p:nvPr/>
        </p:nvSpPr>
        <p:spPr>
          <a:xfrm>
            <a:off x="736600" y="4013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03</a:t>
            </a:r>
            <a:endParaRPr lang="en-US" sz="2200" noProof="1"/>
          </a:p>
        </p:txBody>
      </p:sp>
      <p:sp>
        <p:nvSpPr>
          <p:cNvPr id="18" name="p3-title"/>
          <p:cNvSpPr txBox="1"/>
          <p:nvPr/>
        </p:nvSpPr>
        <p:spPr>
          <a:xfrm>
            <a:off x="1295400" y="3987800"/>
            <a:ext cx="4521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结构受限：压缩不能破坏网络输入结构</a:t>
            </a:r>
            <a:endParaRPr lang="en-US" sz="1550" noProof="1"/>
          </a:p>
        </p:txBody>
      </p:sp>
      <p:sp>
        <p:nvSpPr>
          <p:cNvPr id="19" name="p3-body"/>
          <p:cNvSpPr txBox="1"/>
          <p:nvPr/>
        </p:nvSpPr>
        <p:spPr>
          <a:xfrm>
            <a:off x="1295400" y="4292600"/>
            <a:ext cx="4521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Neck 依赖 FPN/PAN 多尺度融合，丢弃尺度即输入偏移。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FFC45E"/>
                </a:solidFill>
                <a:latin typeface="MiSans"/>
                <a:ea typeface="MiSans"/>
              </a:rPr>
              <a:t>实测：仅传 P5 时置信度崩塌，甚至零检测</a:t>
            </a:r>
            <a:endParaRPr lang="en-US" sz="1200" noProof="1"/>
          </a:p>
        </p:txBody>
      </p:sp>
      <p:sp>
        <p:nvSpPr>
          <p:cNvPr id="20" name="p4-panel"/>
          <p:cNvSpPr/>
          <p:nvPr/>
        </p:nvSpPr>
        <p:spPr>
          <a:xfrm>
            <a:off x="508000" y="5156200"/>
            <a:ext cx="5461000" cy="11684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21" name="p4-accent"/>
          <p:cNvSpPr/>
          <p:nvPr/>
        </p:nvSpPr>
        <p:spPr>
          <a:xfrm>
            <a:off x="508000" y="5156200"/>
            <a:ext cx="50800" cy="1168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22" name="p4-num"/>
          <p:cNvSpPr txBox="1"/>
          <p:nvPr/>
        </p:nvSpPr>
        <p:spPr>
          <a:xfrm>
            <a:off x="736600" y="5283200"/>
            <a:ext cx="5080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04</a:t>
            </a:r>
            <a:endParaRPr lang="en-US" sz="2200" noProof="1"/>
          </a:p>
        </p:txBody>
      </p:sp>
      <p:sp>
        <p:nvSpPr>
          <p:cNvPr id="23" name="p4-title"/>
          <p:cNvSpPr txBox="1"/>
          <p:nvPr/>
        </p:nvSpPr>
        <p:spPr>
          <a:xfrm>
            <a:off x="1295400" y="5257800"/>
            <a:ext cx="4521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链路不稳：任务要求“退而不崩”</a:t>
            </a:r>
            <a:endParaRPr lang="en-US" sz="1550" noProof="1"/>
          </a:p>
        </p:txBody>
      </p:sp>
      <p:sp>
        <p:nvSpPr>
          <p:cNvPr id="24" name="p4-body"/>
          <p:cNvSpPr txBox="1"/>
          <p:nvPr/>
        </p:nvSpPr>
        <p:spPr>
          <a:xfrm>
            <a:off x="1295400" y="5562600"/>
            <a:ext cx="45212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距离、遮挡、姿态、干扰均可致链路波动甚至中断。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FFC45E"/>
                </a:solidFill>
                <a:latin typeface="MiSans"/>
                <a:ea typeface="MiSans"/>
              </a:rPr>
              <a:t>需求：短时精度下降可接受，完全无输出不可接受</a:t>
            </a:r>
            <a:endParaRPr lang="en-US" sz="1200" noProof="1"/>
          </a:p>
        </p:txBody>
      </p:sp>
      <p:sp>
        <p:nvSpPr>
          <p:cNvPr id="25" name="fig-panel"/>
          <p:cNvSpPr/>
          <p:nvPr/>
        </p:nvSpPr>
        <p:spPr>
          <a:xfrm>
            <a:off x="6273800" y="1346200"/>
            <a:ext cx="5410200" cy="419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1C3A6E"/>
            </a:solidFill>
          </a:ln>
        </p:spPr>
      </p:sp>
      <p:pic>
        <p:nvPicPr>
          <p:cNvPr id="26" name="fig-img"/>
          <p:cNvPicPr/>
          <p:nvPr/>
        </p:nvPicPr>
        <p:blipFill>
          <a:blip r:embed="rId2"/>
          <a:srcRect t="-27828" b="-27828"/>
          <a:stretch>
            <a:fillRect/>
          </a:stretch>
        </p:blipFill>
        <p:spPr>
          <a:xfrm>
            <a:off x="6375400" y="1447800"/>
            <a:ext cx="5207000" cy="3810000"/>
          </a:xfrm>
          <a:prstGeom prst="rect">
            <a:avLst/>
          </a:prstGeom>
          <a:ln>
            <a:noFill/>
          </a:ln>
        </p:spPr>
      </p:pic>
      <p:sp>
        <p:nvSpPr>
          <p:cNvPr id="27" name="fig-cap"/>
          <p:cNvSpPr txBox="1"/>
          <p:nvPr/>
        </p:nvSpPr>
        <p:spPr>
          <a:xfrm>
            <a:off x="6273800" y="5613400"/>
            <a:ext cx="5410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图：低算力边缘平台的算力、带宽与连续性约束实测</a:t>
            </a:r>
            <a:endParaRPr lang="en-US" sz="1150" noProof="1"/>
          </a:p>
        </p:txBody>
      </p:sp>
      <p:sp>
        <p:nvSpPr>
          <p:cNvPr id="28" name="sum-strip"/>
          <p:cNvSpPr txBox="1"/>
          <p:nvPr/>
        </p:nvSpPr>
        <p:spPr>
          <a:xfrm>
            <a:off x="6273800" y="5892800"/>
            <a:ext cx="54102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四重约束相互关联、相互制约，需要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“计算 × 通信 × 结构 × 可靠性”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协同的系统设计。</a:t>
            </a:r>
            <a:endParaRPr lang="en-US" sz="1200" noProof="1"/>
          </a:p>
        </p:txBody>
      </p:sp>
      <p:sp>
        <p:nvSpPr>
          <p:cNvPr id="29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30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04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4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4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3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3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4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5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5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5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3" presetClass="entr" presetSubtype="16" decel="100000" fill="hold" grpId="6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0"/>
                            </p:stCondLst>
                            <p:childTnLst>
                              <p:par>
                                <p:cTn id="88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20"/>
                            </p:stCondLst>
                            <p:childTnLst>
                              <p:par>
                                <p:cTn id="92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2" animBg="1"/>
      <p:bldP spid="7" grpId="2" animBg="1"/>
      <p:bldP spid="8" grpId="2" animBg="1"/>
      <p:bldP spid="9" grpId="2" animBg="1"/>
      <p:bldP spid="10" grpId="3" animBg="1"/>
      <p:bldP spid="12" grpId="3" animBg="1"/>
      <p:bldP spid="13" grpId="3" animBg="1"/>
      <p:bldP spid="14" grpId="3" animBg="1"/>
      <p:bldP spid="15" grpId="4" animBg="1"/>
      <p:bldP spid="17" grpId="4" animBg="1"/>
      <p:bldP spid="18" grpId="4" animBg="1"/>
      <p:bldP spid="19" grpId="4" animBg="1"/>
      <p:bldP spid="20" grpId="5" animBg="1"/>
      <p:bldP spid="22" grpId="5" animBg="1"/>
      <p:bldP spid="23" grpId="5" animBg="1"/>
      <p:bldP spid="24" grpId="5" animBg="1"/>
      <p:bldP spid="25" grpId="6" animBg="1"/>
      <p:bldP spid="26" grpId="6" animBg="1"/>
      <p:bldP spid="27" grpId="7" animBg="1"/>
      <p:bldP spid="28" grpId="8" animBg="1"/>
    </p:bldLst>
  </p:timing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01 · 作品背景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总体方案：“增强协同 × 轻量自主”的弹性目标检测体系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sys-img"/>
          <p:cNvPicPr/>
          <p:nvPr/>
        </p:nvPicPr>
        <p:blipFill>
          <a:blip r:embed="rId2"/>
          <a:srcRect t="-100" b="-100"/>
          <a:stretch>
            <a:fillRect/>
          </a:stretch>
        </p:blipFill>
        <p:spPr>
          <a:xfrm>
            <a:off x="508000" y="1346200"/>
            <a:ext cx="6350000" cy="42418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sys-cap"/>
          <p:cNvSpPr txBox="1"/>
          <p:nvPr/>
        </p:nvSpPr>
        <p:spPr>
          <a:xfrm>
            <a:off x="508000" y="5664200"/>
            <a:ext cx="635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图：双锋猎鹰系统示意图</a:t>
            </a:r>
            <a:endParaRPr lang="en-US" sz="1150" noProof="1"/>
          </a:p>
        </p:txBody>
      </p:sp>
      <p:sp>
        <p:nvSpPr>
          <p:cNvPr id="7" name="idea-panel"/>
          <p:cNvSpPr/>
          <p:nvPr/>
        </p:nvSpPr>
        <p:spPr>
          <a:xfrm>
            <a:off x="7213600" y="1346200"/>
            <a:ext cx="44704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8" name="idea-accent"/>
          <p:cNvSpPr/>
          <p:nvPr/>
        </p:nvSpPr>
        <p:spPr>
          <a:xfrm>
            <a:off x="7213600" y="1346200"/>
            <a:ext cx="50800" cy="14986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9" name="idea-title"/>
          <p:cNvSpPr txBox="1"/>
          <p:nvPr/>
        </p:nvSpPr>
        <p:spPr>
          <a:xfrm>
            <a:off x="7442200" y="1473200"/>
            <a:ext cx="406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核心思想：弹性推理</a:t>
            </a:r>
            <a:endParaRPr lang="en-US" sz="1550" noProof="1"/>
          </a:p>
        </p:txBody>
      </p:sp>
      <p:sp>
        <p:nvSpPr>
          <p:cNvPr id="10" name="idea-body"/>
          <p:cNvSpPr txBox="1"/>
          <p:nvPr/>
        </p:nvSpPr>
        <p:spPr>
          <a:xfrm>
            <a:off x="7442200" y="1778000"/>
            <a:ext cx="4064000" cy="939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通信良好时：双机</a:t>
            </a:r>
            <a:r>
              <a:rPr lang="en-US" sz="1300" noProof="1">
                <a:solidFill>
                  <a:srgbClr val="30E8FF"/>
                </a:solidFill>
                <a:latin typeface="MiSans"/>
                <a:ea typeface="MiSans"/>
              </a:rPr>
              <a:t>协同推理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，发挥较大模型检测能力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通信受限时：</a:t>
            </a:r>
            <a:r>
              <a:rPr lang="en-US" sz="1300" noProof="1">
                <a:solidFill>
                  <a:srgbClr val="30E8FF"/>
                </a:solidFill>
                <a:latin typeface="MiSans"/>
                <a:ea typeface="MiSans"/>
              </a:rPr>
              <a:t>细腰 + CAST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 降载，维持协同运行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通信异常时：</a:t>
            </a:r>
            <a:r>
              <a:rPr lang="en-US" sz="1300" noProof="1">
                <a:solidFill>
                  <a:srgbClr val="30E8FF"/>
                </a:solidFill>
                <a:latin typeface="MiSans"/>
                <a:ea typeface="MiSans"/>
              </a:rPr>
              <a:t>轻量模型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单机兜底，任务不中断</a:t>
            </a:r>
            <a:endParaRPr lang="en-US" sz="1300" noProof="1"/>
          </a:p>
        </p:txBody>
      </p:sp>
      <p:sp>
        <p:nvSpPr>
          <p:cNvPr id="11" name="goal-title"/>
          <p:cNvSpPr txBox="1"/>
          <p:nvPr/>
        </p:nvSpPr>
        <p:spPr>
          <a:xfrm>
            <a:off x="7213600" y="3048000"/>
            <a:ext cx="4470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作品目标与关键功能实测</a:t>
            </a:r>
            <a:endParaRPr lang="en-US" sz="1550" noProof="1"/>
          </a:p>
        </p:txBody>
      </p:sp>
      <p:sp>
        <p:nvSpPr>
          <p:cNvPr id="12" name="goal1"/>
          <p:cNvSpPr txBox="1"/>
          <p:nvPr/>
        </p:nvSpPr>
        <p:spPr>
          <a:xfrm>
            <a:off x="7213600" y="3403600"/>
            <a:ext cx="44704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FFC45E"/>
                </a:solidFill>
                <a:latin typeface="MiSans"/>
                <a:ea typeface="MiSans"/>
              </a:rPr>
              <a:t>▸ 高精度识别</a:t>
            </a: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　自训练细腰 YOLO26m</a:t>
            </a:r>
            <a:endParaRPr lang="en-US" sz="1300" noProof="1"/>
          </a:p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mAP@0.5 = 0.9243，坦克样本 conf = 0.8026</a:t>
            </a:r>
            <a:endParaRPr lang="en-US" sz="1300" noProof="1"/>
          </a:p>
        </p:txBody>
      </p:sp>
      <p:sp>
        <p:nvSpPr>
          <p:cNvPr id="13" name="goal2"/>
          <p:cNvSpPr txBox="1"/>
          <p:nvPr/>
        </p:nvSpPr>
        <p:spPr>
          <a:xfrm>
            <a:off x="7213600" y="3937000"/>
            <a:ext cx="44704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FFC45E"/>
                </a:solidFill>
                <a:latin typeface="MiSans"/>
                <a:ea typeface="MiSans"/>
              </a:rPr>
              <a:t>▸ 协同推理</a:t>
            </a: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　YOLO26m 层 10 前后端切分</a:t>
            </a:r>
            <a:endParaRPr lang="en-US" sz="1300" noProof="1"/>
          </a:p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前端 8.15M / 后端 11.16M 参数，负载均衡</a:t>
            </a:r>
            <a:endParaRPr lang="en-US" sz="1300" noProof="1"/>
          </a:p>
        </p:txBody>
      </p:sp>
      <p:sp>
        <p:nvSpPr>
          <p:cNvPr id="14" name="goal3"/>
          <p:cNvSpPr txBox="1"/>
          <p:nvPr/>
        </p:nvSpPr>
        <p:spPr>
          <a:xfrm>
            <a:off x="7213600" y="4470400"/>
            <a:ext cx="44704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FFC45E"/>
                </a:solidFill>
                <a:latin typeface="MiSans"/>
                <a:ea typeface="MiSans"/>
              </a:rPr>
              <a:t>▸ 异常接管</a:t>
            </a: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　LoRa 心跳 + YOLO26n 兜底</a:t>
            </a:r>
            <a:endParaRPr lang="en-US" sz="1300" noProof="1"/>
          </a:p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1 Hz 心跳 / 连续 3 次超时判定策略</a:t>
            </a:r>
            <a:endParaRPr lang="en-US" sz="1300" noProof="1"/>
          </a:p>
        </p:txBody>
      </p:sp>
      <p:sp>
        <p:nvSpPr>
          <p:cNvPr id="15" name="goal4"/>
          <p:cNvSpPr txBox="1"/>
          <p:nvPr/>
        </p:nvSpPr>
        <p:spPr>
          <a:xfrm>
            <a:off x="7213600" y="5003800"/>
            <a:ext cx="44704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FFC45E"/>
                </a:solidFill>
                <a:latin typeface="MiSans"/>
                <a:ea typeface="MiSans"/>
              </a:rPr>
              <a:t>▸ 任务闭环</a:t>
            </a:r>
            <a:r>
              <a:rPr lang="en-US" sz="1300" noProof="1">
                <a:solidFill>
                  <a:srgbClr val="8AA0C4"/>
                </a:solidFill>
                <a:latin typeface="MiSans"/>
                <a:ea typeface="MiSans"/>
              </a:rPr>
              <a:t>　LLM 智能体 + 六阶段状态机</a:t>
            </a:r>
            <a:endParaRPr lang="en-US" sz="1300" noProof="1"/>
          </a:p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多层 fail-closed 安全闸门，328 项离线自动化测试通过</a:t>
            </a:r>
            <a:endParaRPr lang="en-US" sz="1300" noProof="1"/>
          </a:p>
        </p:txBody>
      </p:sp>
      <p:sp>
        <p:nvSpPr>
          <p:cNvPr id="16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17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05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"/>
                            </p:stCondLst>
                            <p:childTnLst>
                              <p:par>
                                <p:cTn id="22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4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0" presetClass="entr" presetSubtype="4" decel="100000" fill="hold" grpId="5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0" presetClass="entr" presetSubtype="4" decel="100000" fill="hold" grpId="5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4" decel="100000" fill="hold" grpId="5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0" presetClass="entr" presetSubtype="4" decel="100000" fill="hold" grpId="5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4" animBg="1"/>
      <p:bldP spid="11" grpId="5" animBg="1"/>
      <p:bldP spid="12" grpId="5" animBg="1"/>
      <p:bldP spid="13" grpId="5" animBg="1"/>
      <p:bldP spid="14" grpId="5" animBg="1"/>
      <p:bldP spid="15" grpId="5" animBg="1"/>
    </p:bldLst>
  </p:timing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系统设计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系统总览：三大感知层模块 + 一个任务层智能体模块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m1-panel"/>
          <p:cNvSpPr/>
          <p:nvPr/>
        </p:nvSpPr>
        <p:spPr>
          <a:xfrm>
            <a:off x="508000" y="1422400"/>
            <a:ext cx="2603500" cy="3175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6" name="m1-top"/>
          <p:cNvSpPr/>
          <p:nvPr/>
        </p:nvSpPr>
        <p:spPr>
          <a:xfrm>
            <a:off x="508000" y="1422400"/>
            <a:ext cx="2603500" cy="508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7" name="m1-num"/>
          <p:cNvSpPr txBox="1"/>
          <p:nvPr/>
        </p:nvSpPr>
        <p:spPr>
          <a:xfrm>
            <a:off x="711200" y="1625600"/>
            <a:ext cx="762000" cy="406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30E8FF"/>
                </a:solidFill>
                <a:latin typeface="MiSans"/>
                <a:ea typeface="MiSans"/>
              </a:rPr>
              <a:t>①</a:t>
            </a:r>
            <a:endParaRPr lang="en-US" sz="2600" noProof="1"/>
          </a:p>
        </p:txBody>
      </p:sp>
      <p:sp>
        <p:nvSpPr>
          <p:cNvPr id="8" name="m1-title"/>
          <p:cNvSpPr txBox="1"/>
          <p:nvPr/>
        </p:nvSpPr>
        <p:spPr>
          <a:xfrm>
            <a:off x="711200" y="2032000"/>
            <a:ext cx="22606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0000"/>
              </a:lnSpc>
            </a:pPr>
            <a:r>
              <a:rPr lang="en-US" sz="1350" noProof="1" b="1">
                <a:solidFill>
                  <a:srgbClr val="FFFFFF"/>
                </a:solidFill>
                <a:latin typeface="MiSans"/>
                <a:ea typeface="MiSans"/>
              </a:rPr>
              <a:t>结构感知切割点选择算法</a:t>
            </a:r>
            <a:endParaRPr lang="en-US" sz="1350" noProof="1"/>
          </a:p>
        </p:txBody>
      </p:sp>
      <p:sp>
        <p:nvSpPr>
          <p:cNvPr id="9" name="m1-body"/>
          <p:cNvSpPr txBox="1"/>
          <p:nvPr/>
        </p:nvSpPr>
        <p:spPr>
          <a:xfrm>
            <a:off x="711200" y="2768600"/>
            <a:ext cx="22606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多目标约束建模切割问题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结构完整性为硬约束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兼顾负载均衡与通信开销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12 个模型 276 个候选点验证</a:t>
            </a:r>
            <a:endParaRPr lang="en-US" sz="1200" noProof="1"/>
          </a:p>
        </p:txBody>
      </p:sp>
      <p:sp>
        <p:nvSpPr>
          <p:cNvPr id="10" name="m1-role"/>
          <p:cNvSpPr txBox="1"/>
          <p:nvPr/>
        </p:nvSpPr>
        <p:spPr>
          <a:xfrm>
            <a:off x="711200" y="4191000"/>
            <a:ext cx="22606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30E8FF"/>
                </a:solidFill>
                <a:latin typeface="MiSans"/>
                <a:ea typeface="MiSans"/>
              </a:rPr>
              <a:t>作用：确定协同切分边界</a:t>
            </a:r>
            <a:endParaRPr lang="en-US" sz="1200" noProof="1"/>
          </a:p>
        </p:txBody>
      </p:sp>
      <p:sp>
        <p:nvSpPr>
          <p:cNvPr id="11" name="arrow1"/>
          <p:cNvSpPr/>
          <p:nvPr/>
        </p:nvSpPr>
        <p:spPr>
          <a:xfrm>
            <a:off x="3162300" y="2895600"/>
            <a:ext cx="304800" cy="25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12" name="m2-panel"/>
          <p:cNvSpPr/>
          <p:nvPr/>
        </p:nvSpPr>
        <p:spPr>
          <a:xfrm>
            <a:off x="3517900" y="1422400"/>
            <a:ext cx="2603500" cy="3175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3" name="m2-top"/>
          <p:cNvSpPr/>
          <p:nvPr/>
        </p:nvSpPr>
        <p:spPr>
          <a:xfrm>
            <a:off x="3517900" y="1422400"/>
            <a:ext cx="2603500" cy="508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4" name="m2-num"/>
          <p:cNvSpPr txBox="1"/>
          <p:nvPr/>
        </p:nvSpPr>
        <p:spPr>
          <a:xfrm>
            <a:off x="3721100" y="1625600"/>
            <a:ext cx="762000" cy="406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30E8FF"/>
                </a:solidFill>
                <a:latin typeface="MiSans"/>
                <a:ea typeface="MiSans"/>
              </a:rPr>
              <a:t>②</a:t>
            </a:r>
            <a:endParaRPr lang="en-US" sz="2600" noProof="1"/>
          </a:p>
        </p:txBody>
      </p:sp>
      <p:sp>
        <p:nvSpPr>
          <p:cNvPr id="15" name="m2-title"/>
          <p:cNvSpPr txBox="1"/>
          <p:nvPr/>
        </p:nvSpPr>
        <p:spPr>
          <a:xfrm>
            <a:off x="3721100" y="2032000"/>
            <a:ext cx="22606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0000"/>
              </a:lnSpc>
            </a:pPr>
            <a:r>
              <a:rPr lang="en-US" sz="1350" noProof="1" b="1">
                <a:solidFill>
                  <a:srgbClr val="FFFFFF"/>
                </a:solidFill>
                <a:latin typeface="MiSans"/>
                <a:ea typeface="MiSans"/>
              </a:rPr>
              <a:t>细腰模型结构 + CAST 自适应传输</a:t>
            </a:r>
            <a:endParaRPr lang="en-US" sz="1350" noProof="1"/>
          </a:p>
        </p:txBody>
      </p:sp>
      <p:sp>
        <p:nvSpPr>
          <p:cNvPr id="16" name="m2-body"/>
          <p:cNvSpPr txBox="1"/>
          <p:nvPr/>
        </p:nvSpPr>
        <p:spPr>
          <a:xfrm>
            <a:off x="3721100" y="2768600"/>
            <a:ext cx="22606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关键通道缩窄源头降载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C1–C4 四挡质量自适应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全尺度恒在场保结构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迟滞调度防频繁跳挡</a:t>
            </a:r>
            <a:endParaRPr lang="en-US" sz="1200" noProof="1"/>
          </a:p>
        </p:txBody>
      </p:sp>
      <p:sp>
        <p:nvSpPr>
          <p:cNvPr id="17" name="m2-role"/>
          <p:cNvSpPr txBox="1"/>
          <p:nvPr/>
        </p:nvSpPr>
        <p:spPr>
          <a:xfrm>
            <a:off x="3721100" y="4191000"/>
            <a:ext cx="22606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30E8FF"/>
                </a:solidFill>
                <a:latin typeface="MiSans"/>
                <a:ea typeface="MiSans"/>
              </a:rPr>
              <a:t>作用：降低传输、适应链路</a:t>
            </a:r>
            <a:endParaRPr lang="en-US" sz="1200" noProof="1"/>
          </a:p>
        </p:txBody>
      </p:sp>
      <p:sp>
        <p:nvSpPr>
          <p:cNvPr id="18" name="arrow2"/>
          <p:cNvSpPr/>
          <p:nvPr/>
        </p:nvSpPr>
        <p:spPr>
          <a:xfrm>
            <a:off x="6172200" y="2895600"/>
            <a:ext cx="304800" cy="25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19" name="m3-panel"/>
          <p:cNvSpPr/>
          <p:nvPr/>
        </p:nvSpPr>
        <p:spPr>
          <a:xfrm>
            <a:off x="6527800" y="1422400"/>
            <a:ext cx="2603500" cy="3175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20" name="m3-top"/>
          <p:cNvSpPr/>
          <p:nvPr/>
        </p:nvSpPr>
        <p:spPr>
          <a:xfrm>
            <a:off x="6527800" y="1422400"/>
            <a:ext cx="2603500" cy="508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21" name="m3-num"/>
          <p:cNvSpPr txBox="1"/>
          <p:nvPr/>
        </p:nvSpPr>
        <p:spPr>
          <a:xfrm>
            <a:off x="6731000" y="1625600"/>
            <a:ext cx="762000" cy="406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30E8FF"/>
                </a:solidFill>
                <a:latin typeface="MiSans"/>
                <a:ea typeface="MiSans"/>
              </a:rPr>
              <a:t>③</a:t>
            </a:r>
            <a:endParaRPr lang="en-US" sz="2600" noProof="1"/>
          </a:p>
        </p:txBody>
      </p:sp>
      <p:sp>
        <p:nvSpPr>
          <p:cNvPr id="22" name="m3-title"/>
          <p:cNvSpPr txBox="1"/>
          <p:nvPr/>
        </p:nvSpPr>
        <p:spPr>
          <a:xfrm>
            <a:off x="6731000" y="2032000"/>
            <a:ext cx="22606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0000"/>
              </a:lnSpc>
            </a:pPr>
            <a:r>
              <a:rPr lang="en-US" sz="1350" noProof="1" b="1">
                <a:solidFill>
                  <a:srgbClr val="FFFFFF"/>
                </a:solidFill>
                <a:latin typeface="MiSans"/>
                <a:ea typeface="MiSans"/>
              </a:rPr>
              <a:t>异常检测与弹性接管机制</a:t>
            </a:r>
            <a:endParaRPr lang="en-US" sz="1350" noProof="1"/>
          </a:p>
        </p:txBody>
      </p:sp>
      <p:sp>
        <p:nvSpPr>
          <p:cNvPr id="23" name="m3-body"/>
          <p:cNvSpPr txBox="1"/>
          <p:nvPr/>
        </p:nvSpPr>
        <p:spPr>
          <a:xfrm>
            <a:off x="6731000" y="2768600"/>
            <a:ext cx="22606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LoRa 独立心跳监测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1 Hz / 3 次超时判定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YOLO26n 蒸馏兜底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降级快、恢复慢状态机</a:t>
            </a:r>
            <a:endParaRPr lang="en-US" sz="1200" noProof="1"/>
          </a:p>
        </p:txBody>
      </p:sp>
      <p:sp>
        <p:nvSpPr>
          <p:cNvPr id="24" name="m3-role"/>
          <p:cNvSpPr txBox="1"/>
          <p:nvPr/>
        </p:nvSpPr>
        <p:spPr>
          <a:xfrm>
            <a:off x="6731000" y="4191000"/>
            <a:ext cx="22606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30E8FF"/>
                </a:solidFill>
                <a:latin typeface="MiSans"/>
                <a:ea typeface="MiSans"/>
              </a:rPr>
              <a:t>作用：保障任务连续不断流</a:t>
            </a:r>
            <a:endParaRPr lang="en-US" sz="1200" noProof="1"/>
          </a:p>
        </p:txBody>
      </p:sp>
      <p:sp>
        <p:nvSpPr>
          <p:cNvPr id="25" name="arrow3"/>
          <p:cNvSpPr/>
          <p:nvPr/>
        </p:nvSpPr>
        <p:spPr>
          <a:xfrm>
            <a:off x="9182100" y="2895600"/>
            <a:ext cx="304800" cy="25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26" name="m4-panel"/>
          <p:cNvSpPr/>
          <p:nvPr/>
        </p:nvSpPr>
        <p:spPr>
          <a:xfrm>
            <a:off x="9537700" y="1422400"/>
            <a:ext cx="2146300" cy="3175000"/>
          </a:xfrm>
          <a:prstGeom prst="rect">
            <a:avLst/>
          </a:prstGeom>
          <a:solidFill>
            <a:srgbClr val="1A2E58">
              <a:alpha val="80000"/>
            </a:srgbClr>
          </a:solidFill>
          <a:ln w="12700">
            <a:solidFill>
              <a:srgbClr val="FFC45E"/>
            </a:solidFill>
          </a:ln>
        </p:spPr>
      </p:sp>
      <p:sp>
        <p:nvSpPr>
          <p:cNvPr id="27" name="m4-top"/>
          <p:cNvSpPr/>
          <p:nvPr/>
        </p:nvSpPr>
        <p:spPr>
          <a:xfrm>
            <a:off x="9537700" y="1422400"/>
            <a:ext cx="2146300" cy="50800"/>
          </a:xfrm>
          <a:prstGeom prst="rect">
            <a:avLst/>
          </a:prstGeom>
          <a:solidFill>
            <a:srgbClr val="FFC45E"/>
          </a:solidFill>
          <a:ln>
            <a:noFill/>
          </a:ln>
        </p:spPr>
      </p:sp>
      <p:sp>
        <p:nvSpPr>
          <p:cNvPr id="28" name="m4-num"/>
          <p:cNvSpPr txBox="1"/>
          <p:nvPr/>
        </p:nvSpPr>
        <p:spPr>
          <a:xfrm>
            <a:off x="9740900" y="1625600"/>
            <a:ext cx="762000" cy="406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C45E"/>
                </a:solidFill>
                <a:latin typeface="MiSans"/>
                <a:ea typeface="MiSans"/>
              </a:rPr>
              <a:t>④</a:t>
            </a:r>
            <a:endParaRPr lang="en-US" sz="2600" noProof="1"/>
          </a:p>
        </p:txBody>
      </p:sp>
      <p:sp>
        <p:nvSpPr>
          <p:cNvPr id="29" name="m4-title"/>
          <p:cNvSpPr txBox="1"/>
          <p:nvPr/>
        </p:nvSpPr>
        <p:spPr>
          <a:xfrm>
            <a:off x="9740900" y="2032000"/>
            <a:ext cx="18034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0000"/>
              </a:lnSpc>
            </a:pPr>
            <a:r>
              <a:rPr lang="en-US" sz="1350" noProof="1" b="1">
                <a:solidFill>
                  <a:srgbClr val="FFFFFF"/>
                </a:solidFill>
                <a:latin typeface="MiSans"/>
                <a:ea typeface="MiSans"/>
              </a:rPr>
              <a:t>Huntrix 智能体任务控制</a:t>
            </a:r>
            <a:endParaRPr lang="en-US" sz="1350" noProof="1"/>
          </a:p>
        </p:txBody>
      </p:sp>
      <p:sp>
        <p:nvSpPr>
          <p:cNvPr id="30" name="m4-body"/>
          <p:cNvSpPr txBox="1"/>
          <p:nvPr/>
        </p:nvSpPr>
        <p:spPr>
          <a:xfrm>
            <a:off x="9740900" y="2768600"/>
            <a:ext cx="18034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自然语言任务入口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16 个受控工具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六阶段任务状态机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五层 fail-closed 安全</a:t>
            </a:r>
            <a:endParaRPr lang="en-US" sz="1200" noProof="1"/>
          </a:p>
        </p:txBody>
      </p:sp>
      <p:sp>
        <p:nvSpPr>
          <p:cNvPr id="31" name="m4-role"/>
          <p:cNvSpPr txBox="1"/>
          <p:nvPr/>
        </p:nvSpPr>
        <p:spPr>
          <a:xfrm>
            <a:off x="9740900" y="4191000"/>
            <a:ext cx="18034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200" noProof="1" b="1">
                <a:solidFill>
                  <a:srgbClr val="FFC45E"/>
                </a:solidFill>
                <a:latin typeface="MiSans"/>
                <a:ea typeface="MiSans"/>
              </a:rPr>
              <a:t>作用：能决策、可管控</a:t>
            </a:r>
            <a:endParaRPr lang="en-US" sz="1200" noProof="1"/>
          </a:p>
        </p:txBody>
      </p:sp>
      <p:sp>
        <p:nvSpPr>
          <p:cNvPr id="32" name="sum-panel"/>
          <p:cNvSpPr/>
          <p:nvPr/>
        </p:nvSpPr>
        <p:spPr>
          <a:xfrm>
            <a:off x="508000" y="4902200"/>
            <a:ext cx="11176000" cy="12192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33" name="sum-text"/>
          <p:cNvSpPr txBox="1"/>
          <p:nvPr/>
        </p:nvSpPr>
        <p:spPr>
          <a:xfrm>
            <a:off x="812800" y="5080000"/>
            <a:ext cx="10566400" cy="863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5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形成完整闭环：</a:t>
            </a: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能切分 → 能传输 → 能容错 → 能闭环</a:t>
            </a:r>
            <a:endParaRPr lang="en-US" sz="1400" noProof="1"/>
          </a:p>
          <a:p>
            <a:pPr algn="l">
              <a:lnSpc>
                <a:spcPct val="145000"/>
              </a:lnSpc>
              <a:spcBef>
                <a:spcPts val="800"/>
              </a:spcBef>
            </a:pPr>
            <a:r>
              <a:rPr lang="en-US" sz="1400" noProof="1">
                <a:solidFill>
                  <a:srgbClr val="C9DAF2"/>
                </a:solidFill>
                <a:latin typeface="MiSans"/>
                <a:ea typeface="MiSans"/>
              </a:rPr>
              <a:t>切割点选择提供协同边界；细腰结构与 CAST 解决传输瓶颈；弹性接管保障链路异常时检测不断流；Huntrix 把检测结果转化为安全、可审计的任务动作。</a:t>
            </a:r>
            <a:endParaRPr lang="en-US" sz="1400" noProof="1"/>
          </a:p>
        </p:txBody>
      </p:sp>
      <p:sp>
        <p:nvSpPr>
          <p:cNvPr id="34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35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06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4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2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2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2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20"/>
                            </p:stCondLst>
                            <p:childTnLst>
                              <p:par>
                                <p:cTn id="38" presetID="22" presetClass="entr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4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4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4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20"/>
                            </p:stCondLst>
                            <p:childTnLst>
                              <p:par>
                                <p:cTn id="63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0" presetClass="entr" presetSubtype="4" decel="10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6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6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6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6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20"/>
                            </p:stCondLst>
                            <p:childTnLst>
                              <p:par>
                                <p:cTn id="88" presetID="22" presetClass="entr" presetSubtype="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4" decel="10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8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8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8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8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0" presetClass="entr" presetSubtype="4" decel="10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9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2" animBg="1"/>
      <p:bldP spid="7" grpId="2" animBg="1"/>
      <p:bldP spid="8" grpId="2" animBg="1"/>
      <p:bldP spid="9" grpId="2" animBg="1"/>
      <p:bldP spid="10" grpId="2" animBg="1"/>
      <p:bldP spid="11" grpId="3" animBg="1"/>
      <p:bldP spid="12" grpId="4" animBg="1"/>
      <p:bldP spid="14" grpId="4" animBg="1"/>
      <p:bldP spid="15" grpId="4" animBg="1"/>
      <p:bldP spid="16" grpId="4" animBg="1"/>
      <p:bldP spid="17" grpId="4" animBg="1"/>
      <p:bldP spid="18" grpId="5" animBg="1"/>
      <p:bldP spid="19" grpId="6" animBg="1"/>
      <p:bldP spid="21" grpId="6" animBg="1"/>
      <p:bldP spid="22" grpId="6" animBg="1"/>
      <p:bldP spid="23" grpId="6" animBg="1"/>
      <p:bldP spid="24" grpId="6" animBg="1"/>
      <p:bldP spid="25" grpId="7" animBg="1"/>
      <p:bldP spid="26" grpId="8" animBg="1"/>
      <p:bldP spid="28" grpId="8" animBg="1"/>
      <p:bldP spid="29" grpId="8" animBg="1"/>
      <p:bldP spid="30" grpId="8" animBg="1"/>
      <p:bldP spid="31" grpId="8" animBg="1"/>
      <p:bldP spid="32" grpId="9" animBg="1"/>
      <p:bldP spid="33" grpId="9" animBg="1"/>
    </p:bldLst>
  </p:timing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核心模块一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切割点选择算法：模型在哪里切，让结构数据说话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flow-img"/>
          <p:cNvPicPr/>
          <p:nvPr/>
        </p:nvPicPr>
        <p:blipFill>
          <a:blip r:embed="rId2"/>
          <a:srcRect t="-117" b="-117"/>
          <a:stretch>
            <a:fillRect/>
          </a:stretch>
        </p:blipFill>
        <p:spPr>
          <a:xfrm>
            <a:off x="508000" y="1346200"/>
            <a:ext cx="6858000" cy="26416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flow-cap"/>
          <p:cNvSpPr txBox="1"/>
          <p:nvPr/>
        </p:nvSpPr>
        <p:spPr>
          <a:xfrm>
            <a:off x="508000" y="4038600"/>
            <a:ext cx="685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图：结构感知切割点选择的决策流程</a:t>
            </a:r>
            <a:endParaRPr lang="en-US" sz="1150" noProof="1"/>
          </a:p>
        </p:txBody>
      </p:sp>
      <p:graphicFrame>
        <p:nvGraphicFramePr>
          <p:cNvPr id="7" name="cmp-table"/>
          <p:cNvGraphicFramePr>
            <a:graphicFrameLocks noGrp="1"/>
          </p:cNvGraphicFramePr>
          <p:nvPr/>
        </p:nvGraphicFramePr>
        <p:xfrm>
          <a:off x="508000" y="4368800"/>
          <a:ext cx="6858000" cy="1803400"/>
        </p:xfrm>
        <a:graphic>
          <a:graphicData uri="http://schemas.openxmlformats.org/drawingml/2006/table">
            <a:tbl>
              <a:tblPr/>
              <a:tblGrid>
                <a:gridCol w="1097280"/>
                <a:gridCol w="1783080"/>
                <a:gridCol w="1371600"/>
                <a:gridCol w="1371600"/>
                <a:gridCol w="1234440"/>
              </a:tblGrid>
              <a:tr h="432816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切割点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传输内容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前端参数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后端参数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均衡度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</a:tr>
              <a:tr h="456260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层 4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P3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5.6%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94.4%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0.11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56260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层 6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P3 + P4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22.8%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77.2%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0.46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58064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FFC45E"/>
                          </a:solidFill>
                          <a:latin typeface="Times New Roman"/>
                          <a:ea typeface="Times New Roman"/>
                        </a:rPr>
                        <a:t>层 10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FFC45E"/>
                          </a:solidFill>
                          <a:latin typeface="Times New Roman"/>
                          <a:ea typeface="Times New Roman"/>
                        </a:rPr>
                        <a:t>P3+P4+P5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FFC45E"/>
                          </a:solidFill>
                          <a:latin typeface="Times New Roman"/>
                          <a:ea typeface="Times New Roman"/>
                        </a:rPr>
                        <a:t>47.5%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FFC45E"/>
                          </a:solidFill>
                          <a:latin typeface="Times New Roman"/>
                          <a:ea typeface="Times New Roman"/>
                        </a:rPr>
                        <a:t>52.5%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FFC45E"/>
                          </a:solidFill>
                          <a:latin typeface="Times New Roman"/>
                          <a:ea typeface="Times New Roman"/>
                        </a:rPr>
                        <a:t>0.95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</a:tbl>
          </a:graphicData>
        </a:graphic>
      </p:graphicFrame>
      <p:sp>
        <p:nvSpPr>
          <p:cNvPr id="8" name="right-panel"/>
          <p:cNvSpPr/>
          <p:nvPr/>
        </p:nvSpPr>
        <p:spPr>
          <a:xfrm>
            <a:off x="7721600" y="1346200"/>
            <a:ext cx="3962400" cy="4826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9" name="right-accent"/>
          <p:cNvSpPr/>
          <p:nvPr/>
        </p:nvSpPr>
        <p:spPr>
          <a:xfrm>
            <a:off x="7721600" y="1346200"/>
            <a:ext cx="50800" cy="4826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0" name="algo-title"/>
          <p:cNvSpPr txBox="1"/>
          <p:nvPr/>
        </p:nvSpPr>
        <p:spPr>
          <a:xfrm>
            <a:off x="7950200" y="1498600"/>
            <a:ext cx="3556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算法机制：结构优先的多目标评分</a:t>
            </a:r>
            <a:endParaRPr lang="en-US" sz="1550" noProof="1"/>
          </a:p>
        </p:txBody>
      </p:sp>
      <p:sp>
        <p:nvSpPr>
          <p:cNvPr id="11" name="algo-body"/>
          <p:cNvSpPr txBox="1"/>
          <p:nvPr/>
        </p:nvSpPr>
        <p:spPr>
          <a:xfrm>
            <a:off x="7950200" y="1828800"/>
            <a:ext cx="3556000" cy="149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硬约束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：后端跨层输入完整，P3/P4/P5 三尺度不缺失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软指标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：计算均衡 35% · 结构 25% · 通信 20% · 流水线 10% · 复杂度 10%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规模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：12 个 YOLO 家族模型，276 个候选点，输出 12 个可切割点位</a:t>
            </a:r>
            <a:endParaRPr lang="en-US" sz="1200" noProof="1"/>
          </a:p>
        </p:txBody>
      </p:sp>
      <p:sp>
        <p:nvSpPr>
          <p:cNvPr id="12" name="res-divider"/>
          <p:cNvSpPr/>
          <p:nvPr/>
        </p:nvSpPr>
        <p:spPr>
          <a:xfrm>
            <a:off x="7950200" y="3454400"/>
            <a:ext cx="3530600" cy="12700"/>
          </a:xfrm>
          <a:prstGeom prst="rect">
            <a:avLst/>
          </a:prstGeom>
          <a:solidFill>
            <a:srgbClr val="1C3A6E"/>
          </a:solidFill>
          <a:ln>
            <a:noFill/>
          </a:ln>
        </p:spPr>
      </p:sp>
      <p:sp>
        <p:nvSpPr>
          <p:cNvPr id="13" name="res-title"/>
          <p:cNvSpPr txBox="1"/>
          <p:nvPr/>
        </p:nvSpPr>
        <p:spPr>
          <a:xfrm>
            <a:off x="7950200" y="3606800"/>
            <a:ext cx="3556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400" noProof="1" b="1">
                <a:solidFill>
                  <a:srgbClr val="FFC45E"/>
                </a:solidFill>
                <a:latin typeface="MiSans"/>
                <a:ea typeface="MiSans"/>
              </a:rPr>
              <a:t>YOLO26m 评估结果：推荐层 10 后切分</a:t>
            </a:r>
            <a:endParaRPr lang="en-US" sz="1400" noProof="1"/>
          </a:p>
        </p:txBody>
      </p:sp>
      <p:sp>
        <p:nvSpPr>
          <p:cNvPr id="14" name="res-n1"/>
          <p:cNvSpPr txBox="1"/>
          <p:nvPr/>
        </p:nvSpPr>
        <p:spPr>
          <a:xfrm>
            <a:off x="7950200" y="3937000"/>
            <a:ext cx="17145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30E8FF"/>
                </a:solidFill>
                <a:latin typeface="MiSans"/>
                <a:ea typeface="MiSans"/>
              </a:rPr>
              <a:t>77.58</a:t>
            </a:r>
            <a:endParaRPr lang="en-US" sz="1600" noProof="1"/>
          </a:p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综合评分（候选点最高）</a:t>
            </a:r>
            <a:endParaRPr lang="en-US" sz="1600" noProof="1"/>
          </a:p>
        </p:txBody>
      </p:sp>
      <p:sp>
        <p:nvSpPr>
          <p:cNvPr id="15" name="res-n2"/>
          <p:cNvSpPr txBox="1"/>
          <p:nvPr/>
        </p:nvSpPr>
        <p:spPr>
          <a:xfrm>
            <a:off x="9779000" y="3937000"/>
            <a:ext cx="17145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30E8FF"/>
                </a:solidFill>
                <a:latin typeface="MiSans"/>
                <a:ea typeface="MiSans"/>
              </a:rPr>
              <a:t>52.5/47.5</a:t>
            </a:r>
            <a:endParaRPr lang="en-US" sz="1600" noProof="1"/>
          </a:p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前后端 GMAC 占比 %</a:t>
            </a:r>
            <a:endParaRPr lang="en-US" sz="1600" noProof="1"/>
          </a:p>
        </p:txBody>
      </p:sp>
      <p:sp>
        <p:nvSpPr>
          <p:cNvPr id="16" name="res-n3"/>
          <p:cNvSpPr txBox="1"/>
          <p:nvPr/>
        </p:nvSpPr>
        <p:spPr>
          <a:xfrm>
            <a:off x="7950200" y="4597400"/>
            <a:ext cx="17145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30E8FF"/>
                </a:solidFill>
                <a:latin typeface="MiSans"/>
                <a:ea typeface="MiSans"/>
              </a:rPr>
              <a:t>100</a:t>
            </a:r>
            <a:endParaRPr lang="en-US" sz="1600" noProof="1"/>
          </a:p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结构评分（满分）</a:t>
            </a:r>
            <a:endParaRPr lang="en-US" sz="1600" noProof="1"/>
          </a:p>
        </p:txBody>
      </p:sp>
      <p:sp>
        <p:nvSpPr>
          <p:cNvPr id="17" name="res-n4"/>
          <p:cNvSpPr txBox="1"/>
          <p:nvPr/>
        </p:nvSpPr>
        <p:spPr>
          <a:xfrm>
            <a:off x="9779000" y="4597400"/>
            <a:ext cx="17145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400" noProof="1" b="1">
                <a:solidFill>
                  <a:srgbClr val="30E8FF"/>
                </a:solidFill>
                <a:latin typeface="MiSans"/>
                <a:ea typeface="MiSans"/>
              </a:rPr>
              <a:t>8.20 MB</a:t>
            </a:r>
            <a:endParaRPr lang="en-US" sz="1600" noProof="1"/>
          </a:p>
          <a:p>
            <a:pPr algn="l">
              <a:lnSpc>
                <a:spcPct val="120000"/>
              </a:lnSpc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边界特征量（FP16）</a:t>
            </a:r>
            <a:endParaRPr lang="en-US" sz="1600" noProof="1"/>
          </a:p>
        </p:txBody>
      </p:sp>
      <p:sp>
        <p:nvSpPr>
          <p:cNvPr id="18" name="res-note"/>
          <p:cNvSpPr txBox="1"/>
          <p:nvPr/>
        </p:nvSpPr>
        <p:spPr>
          <a:xfrm>
            <a:off x="7950200" y="5257800"/>
            <a:ext cx="3556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层 10 恰位于 Backbone–Neck 自然边界：三尺度特征完整形成、前后端负载接近 —— 是协同推理的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结构起点</a:t>
            </a: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，也为细腰与 CAST 留下优化空间。</a:t>
            </a:r>
            <a:endParaRPr lang="en-US" sz="1200" noProof="1"/>
          </a:p>
        </p:txBody>
      </p:sp>
      <p:sp>
        <p:nvSpPr>
          <p:cNvPr id="19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20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07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5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5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5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16" decel="100000" fill="hold" grpId="6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decel="100000" fill="hold" grpId="6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16" decel="100000" fill="hold" grpId="6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decel="100000" fill="hold" grpId="6" nodeType="withEffect">
                                  <p:stCondLst>
                                    <p:cond delay="46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60"/>
                            </p:stCondLst>
                            <p:childTnLst>
                              <p:par>
                                <p:cTn id="73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5" animBg="1"/>
      <p:bldP spid="9" grpId="5" animBg="1"/>
      <p:bldP spid="10" grpId="5" animBg="1"/>
      <p:bldP spid="11" grpId="5" animBg="1"/>
      <p:bldP spid="13" grpId="6" animBg="1"/>
      <p:bldP spid="14" grpId="6" animBg="1"/>
      <p:bldP spid="15" grpId="6" animBg="1"/>
      <p:bldP spid="16" grpId="6" animBg="1"/>
      <p:bldP spid="17" grpId="6" animBg="1"/>
      <p:bldP spid="18" grpId="7" animBg="1"/>
    </p:bldLst>
  </p:timing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核心模块二（上）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细腰化模型结构：让模型在切割边界天然适合传输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waist-img"/>
          <p:cNvPicPr/>
          <p:nvPr/>
        </p:nvPicPr>
        <p:blipFill>
          <a:blip r:embed="rId2"/>
          <a:srcRect l="-407" r="-407"/>
          <a:stretch>
            <a:fillRect/>
          </a:stretch>
        </p:blipFill>
        <p:spPr>
          <a:xfrm>
            <a:off x="508000" y="1422400"/>
            <a:ext cx="5334000" cy="38100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waist-cap"/>
          <p:cNvSpPr txBox="1"/>
          <p:nvPr/>
        </p:nvSpPr>
        <p:spPr>
          <a:xfrm>
            <a:off x="508000" y="5308600"/>
            <a:ext cx="5334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图：细腰 YOLO26m 的层 10 分割与原生窄口</a:t>
            </a:r>
            <a:endParaRPr lang="en-US" sz="1150" noProof="1"/>
          </a:p>
        </p:txBody>
      </p:sp>
      <p:sp>
        <p:nvSpPr>
          <p:cNvPr id="7" name="point-panel"/>
          <p:cNvSpPr/>
          <p:nvPr/>
        </p:nvSpPr>
        <p:spPr>
          <a:xfrm>
            <a:off x="6248400" y="1422400"/>
            <a:ext cx="5435600" cy="2133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8" name="point-accent"/>
          <p:cNvSpPr/>
          <p:nvPr/>
        </p:nvSpPr>
        <p:spPr>
          <a:xfrm>
            <a:off x="6248400" y="1422400"/>
            <a:ext cx="50800" cy="21336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9" name="point-title"/>
          <p:cNvSpPr txBox="1"/>
          <p:nvPr/>
        </p:nvSpPr>
        <p:spPr>
          <a:xfrm>
            <a:off x="6477000" y="1549400"/>
            <a:ext cx="5029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设计思路：架构原生窄口，而非外加压缩模块</a:t>
            </a:r>
            <a:endParaRPr lang="en-US" sz="1550" noProof="1"/>
          </a:p>
        </p:txBody>
      </p:sp>
      <p:sp>
        <p:nvSpPr>
          <p:cNvPr id="10" name="point-body"/>
          <p:cNvSpPr txBox="1"/>
          <p:nvPr/>
        </p:nvSpPr>
        <p:spPr>
          <a:xfrm>
            <a:off x="6477000" y="1879600"/>
            <a:ext cx="5029200" cy="157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· BCM 外加压缩路线探索失败后，转向</a:t>
            </a:r>
            <a:r>
              <a:rPr lang="en-US" sz="1300" noProof="1">
                <a:solidFill>
                  <a:srgbClr val="30E8FF"/>
                </a:solidFill>
                <a:latin typeface="MiSans"/>
                <a:ea typeface="MiSans"/>
              </a:rPr>
              <a:t>架构原生窄口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：层 8/9/10 通道 512 → 256 缩窄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· 从训练阶段就让模型适配协同传输，不改变后端 Neck 拓扑，三尺度接口保持不变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· 无需额外 Encoder/Decoder，结构简洁、稳定、可解释</a:t>
            </a:r>
            <a:endParaRPr lang="en-US" sz="1300" noProof="1"/>
          </a:p>
        </p:txBody>
      </p:sp>
      <p:sp>
        <p:nvSpPr>
          <p:cNvPr id="11" name="n1-box"/>
          <p:cNvSpPr/>
          <p:nvPr/>
        </p:nvSpPr>
        <p:spPr>
          <a:xfrm>
            <a:off x="6248400" y="3759200"/>
            <a:ext cx="1727200" cy="12192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12" name="n1"/>
          <p:cNvSpPr txBox="1"/>
          <p:nvPr/>
        </p:nvSpPr>
        <p:spPr>
          <a:xfrm>
            <a:off x="6350000" y="3886200"/>
            <a:ext cx="1524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50" noProof="1" b="1">
                <a:solidFill>
                  <a:srgbClr val="30E8FF"/>
                </a:solidFill>
                <a:latin typeface="MiSans"/>
                <a:ea typeface="MiSans"/>
              </a:rPr>
              <a:t>≈200 KB</a:t>
            </a:r>
            <a:endParaRPr lang="en-US" sz="1600" noProof="1"/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P5 FP16 特征量（原生窄口）</a:t>
            </a:r>
            <a:endParaRPr lang="en-US" sz="1600" noProof="1"/>
          </a:p>
        </p:txBody>
      </p:sp>
      <p:sp>
        <p:nvSpPr>
          <p:cNvPr id="13" name="n2-box"/>
          <p:cNvSpPr/>
          <p:nvPr/>
        </p:nvSpPr>
        <p:spPr>
          <a:xfrm>
            <a:off x="8102600" y="3759200"/>
            <a:ext cx="1727200" cy="12192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14" name="n2"/>
          <p:cNvSpPr txBox="1"/>
          <p:nvPr/>
        </p:nvSpPr>
        <p:spPr>
          <a:xfrm>
            <a:off x="8204200" y="3886200"/>
            <a:ext cx="1524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50" noProof="1" b="1">
                <a:solidFill>
                  <a:srgbClr val="30E8FF"/>
                </a:solidFill>
                <a:latin typeface="MiSans"/>
                <a:ea typeface="MiSans"/>
              </a:rPr>
              <a:t>0.9243</a:t>
            </a:r>
            <a:endParaRPr lang="en-US" sz="1600" noProof="1"/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细腰模型 mAP@0.5（自训练）</a:t>
            </a:r>
            <a:endParaRPr lang="en-US" sz="1600" noProof="1"/>
          </a:p>
        </p:txBody>
      </p:sp>
      <p:sp>
        <p:nvSpPr>
          <p:cNvPr id="15" name="n3-box"/>
          <p:cNvSpPr/>
          <p:nvPr/>
        </p:nvSpPr>
        <p:spPr>
          <a:xfrm>
            <a:off x="9956800" y="3759200"/>
            <a:ext cx="1727200" cy="12192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16" name="n3"/>
          <p:cNvSpPr txBox="1"/>
          <p:nvPr/>
        </p:nvSpPr>
        <p:spPr>
          <a:xfrm>
            <a:off x="10058400" y="3886200"/>
            <a:ext cx="1524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l">
              <a:lnSpc>
                <a:spcPct val="120000"/>
              </a:lnSpc>
            </a:pPr>
            <a:r>
              <a:rPr lang="en-US" sz="2250" noProof="1" b="1">
                <a:solidFill>
                  <a:srgbClr val="30E8FF"/>
                </a:solidFill>
                <a:latin typeface="MiSans"/>
                <a:ea typeface="MiSans"/>
              </a:rPr>
              <a:t>0.5732</a:t>
            </a:r>
            <a:endParaRPr lang="en-US" sz="1600" noProof="1"/>
          </a:p>
          <a:p>
            <a:pPr algn="l">
              <a:lnSpc>
                <a:spcPct val="12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mAP@0.5:0.95</a:t>
            </a:r>
            <a:endParaRPr lang="en-US" sz="1600" noProof="1"/>
          </a:p>
        </p:txBody>
      </p:sp>
      <p:sp>
        <p:nvSpPr>
          <p:cNvPr id="17" name="duo-panel"/>
          <p:cNvSpPr/>
          <p:nvPr/>
        </p:nvSpPr>
        <p:spPr>
          <a:xfrm>
            <a:off x="6248400" y="5156200"/>
            <a:ext cx="5435600" cy="1016000"/>
          </a:xfrm>
          <a:prstGeom prst="rect">
            <a:avLst/>
          </a:prstGeom>
          <a:solidFill>
            <a:srgbClr val="1A2E58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8" name="duo-text"/>
          <p:cNvSpPr txBox="1"/>
          <p:nvPr/>
        </p:nvSpPr>
        <p:spPr>
          <a:xfrm>
            <a:off x="6477000" y="5283200"/>
            <a:ext cx="50292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300" noProof="1" b="1">
                <a:solidFill>
                  <a:srgbClr val="FFC45E"/>
                </a:solidFill>
                <a:latin typeface="MiSans"/>
                <a:ea typeface="MiSans"/>
              </a:rPr>
              <a:t>双模型体系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：细腰 YOLO26m 负责通信良好时的</a:t>
            </a:r>
            <a:r>
              <a:rPr lang="en-US" sz="1300" noProof="1">
                <a:solidFill>
                  <a:srgbClr val="30E8FF"/>
                </a:solidFill>
                <a:latin typeface="MiSans"/>
                <a:ea typeface="MiSans"/>
              </a:rPr>
              <a:t>增强协同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；轻量 YOLO26n 负责通信异常时的</a:t>
            </a:r>
            <a:r>
              <a:rPr lang="en-US" sz="1300" noProof="1">
                <a:solidFill>
                  <a:srgbClr val="30E8FF"/>
                </a:solidFill>
                <a:latin typeface="MiSans"/>
                <a:ea typeface="MiSans"/>
              </a:rPr>
              <a:t>自主兜底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。FP16 在该实验边界下无 mAP@0.5 损失（0.9118 = 0.9118）。</a:t>
            </a:r>
            <a:endParaRPr lang="en-US" sz="1300" noProof="1"/>
          </a:p>
        </p:txBody>
      </p:sp>
      <p:sp>
        <p:nvSpPr>
          <p:cNvPr id="19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20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08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4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5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0" presetClass="entr" presetSubtype="4" decel="100000" fill="hold" grpId="5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5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0" presetClass="entr" presetSubtype="4" decel="100000" fill="hold" grpId="5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5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4" decel="10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6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4" animBg="1"/>
      <p:bldP spid="11" grpId="5" animBg="1"/>
      <p:bldP spid="12" grpId="5" animBg="1"/>
      <p:bldP spid="13" grpId="5" animBg="1"/>
      <p:bldP spid="14" grpId="5" animBg="1"/>
      <p:bldP spid="15" grpId="5" animBg="1"/>
      <p:bldP spid="16" grpId="5" animBg="1"/>
      <p:bldP spid="17" grpId="6" animBg="1"/>
      <p:bldP spid="18" grpId="6" animBg="1"/>
    </p:bldLst>
  </p:timing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核心模块二（下）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CAST V2 自适应传输：全尺度恒在场，随链路平滑降级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cast-img"/>
          <p:cNvPicPr/>
          <p:nvPr/>
        </p:nvPicPr>
        <p:blipFill>
          <a:blip r:embed="rId2"/>
          <a:srcRect l="-72" r="-72"/>
          <a:stretch>
            <a:fillRect/>
          </a:stretch>
        </p:blipFill>
        <p:spPr>
          <a:xfrm>
            <a:off x="508000" y="1346200"/>
            <a:ext cx="5461000" cy="34544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cast-cap"/>
          <p:cNvSpPr txBox="1"/>
          <p:nvPr/>
        </p:nvSpPr>
        <p:spPr>
          <a:xfrm>
            <a:off x="508000" y="4851400"/>
            <a:ext cx="5461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图：CAST V2 全尺度保留与多挡位压缩策略</a:t>
            </a:r>
            <a:endParaRPr lang="en-US" sz="1150" noProof="1"/>
          </a:p>
        </p:txBody>
      </p:sp>
      <p:sp>
        <p:nvSpPr>
          <p:cNvPr id="7" name="v1-panel"/>
          <p:cNvSpPr/>
          <p:nvPr/>
        </p:nvSpPr>
        <p:spPr>
          <a:xfrm>
            <a:off x="6375400" y="1346200"/>
            <a:ext cx="53086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8" name="v1-accent"/>
          <p:cNvSpPr/>
          <p:nvPr/>
        </p:nvSpPr>
        <p:spPr>
          <a:xfrm>
            <a:off x="6375400" y="1346200"/>
            <a:ext cx="50800" cy="1498600"/>
          </a:xfrm>
          <a:prstGeom prst="rect">
            <a:avLst/>
          </a:prstGeom>
          <a:solidFill>
            <a:srgbClr val="FF7070"/>
          </a:solidFill>
          <a:ln>
            <a:noFill/>
          </a:ln>
        </p:spPr>
      </p:sp>
      <p:sp>
        <p:nvSpPr>
          <p:cNvPr id="9" name="v1-title"/>
          <p:cNvSpPr txBox="1"/>
          <p:nvPr/>
        </p:nvSpPr>
        <p:spPr>
          <a:xfrm>
            <a:off x="6604000" y="1473200"/>
            <a:ext cx="4902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7070"/>
                </a:solidFill>
                <a:latin typeface="MiSans"/>
                <a:ea typeface="MiSans"/>
              </a:rPr>
              <a:t>从 V1 失败到 V2 的结构性修正</a:t>
            </a:r>
            <a:endParaRPr lang="en-US" sz="1550" noProof="1"/>
          </a:p>
        </p:txBody>
      </p:sp>
      <p:sp>
        <p:nvSpPr>
          <p:cNvPr id="10" name="v1-body"/>
          <p:cNvSpPr txBox="1"/>
          <p:nvPr/>
        </p:nvSpPr>
        <p:spPr>
          <a:xfrm>
            <a:off x="6604000" y="1778000"/>
            <a:ext cx="49022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V1“链路越差、传得越少”：仅传 P5 虽大幅降低传输量，却破坏 Neck 多尺度输入假设，导致</a:t>
            </a:r>
            <a:r>
              <a:rPr lang="en-US" sz="1200" noProof="1">
                <a:solidFill>
                  <a:srgbClr val="FF7070"/>
                </a:solidFill>
                <a:latin typeface="MiSans"/>
                <a:ea typeface="MiSans"/>
              </a:rPr>
              <a:t>置信度崩塌甚至零检测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V2 转向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“保结构、调质量”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：任何挡位都传输 P3/P4/P5 三尺度，只在精度、压缩率与空间细节上分级降级，并以迟滞机制防跳挡。</a:t>
            </a:r>
            <a:endParaRPr lang="en-US" sz="1200" noProof="1"/>
          </a:p>
        </p:txBody>
      </p:sp>
      <p:sp>
        <p:nvSpPr>
          <p:cNvPr id="11" name="gear-title"/>
          <p:cNvSpPr txBox="1"/>
          <p:nvPr/>
        </p:nvSpPr>
        <p:spPr>
          <a:xfrm>
            <a:off x="6375400" y="3048000"/>
            <a:ext cx="53086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C1–C4 四挡编码策略</a:t>
            </a:r>
            <a:endParaRPr lang="en-US" sz="1550" noProof="1"/>
          </a:p>
        </p:txBody>
      </p:sp>
      <p:sp>
        <p:nvSpPr>
          <p:cNvPr id="12" name="gear-body"/>
          <p:cNvSpPr txBox="1"/>
          <p:nvPr/>
        </p:nvSpPr>
        <p:spPr>
          <a:xfrm>
            <a:off x="6375400" y="3352800"/>
            <a:ext cx="5308600" cy="144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300" noProof="1" b="1">
                <a:solidFill>
                  <a:srgbClr val="30E8FF"/>
                </a:solidFill>
                <a:latin typeface="MiSans"/>
                <a:ea typeface="MiSans"/>
              </a:rPr>
              <a:t>C1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　全尺度 FP16 · 最高保真，适用高带宽近距离链路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300" noProof="1" b="1">
                <a:solidFill>
                  <a:srgbClr val="30E8FF"/>
                </a:solidFill>
                <a:latin typeface="MiSans"/>
                <a:ea typeface="MiSans"/>
              </a:rPr>
              <a:t>C2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　全尺度 INT8 对称量化 + zlib，适用中等链路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300" noProof="1" b="1">
                <a:solidFill>
                  <a:srgbClr val="30E8FF"/>
                </a:solidFill>
                <a:latin typeface="MiSans"/>
                <a:ea typeface="MiSans"/>
              </a:rPr>
              <a:t>C3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　全尺度 INT4 分通道量化 + zlib，适用受限链路</a:t>
            </a:r>
            <a:endParaRPr lang="en-US" sz="13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300" noProof="1" b="1">
                <a:solidFill>
                  <a:srgbClr val="30E8FF"/>
                </a:solidFill>
                <a:latin typeface="MiSans"/>
                <a:ea typeface="MiSans"/>
              </a:rPr>
              <a:t>C4</a:t>
            </a:r>
            <a:r>
              <a:rPr lang="en-US" sz="1300" noProof="1">
                <a:solidFill>
                  <a:srgbClr val="C9DAF2"/>
                </a:solidFill>
                <a:latin typeface="MiSans"/>
                <a:ea typeface="MiSans"/>
              </a:rPr>
              <a:t>　P3/P4 空间预览 + P5 INT4，弱链路保底可检出</a:t>
            </a:r>
            <a:endParaRPr lang="en-US" sz="1300" noProof="1"/>
          </a:p>
        </p:txBody>
      </p:sp>
      <p:graphicFrame>
        <p:nvGraphicFramePr>
          <p:cNvPr id="13" name="perf-table"/>
          <p:cNvGraphicFramePr>
            <a:graphicFrameLocks noGrp="1"/>
          </p:cNvGraphicFramePr>
          <p:nvPr/>
        </p:nvGraphicFramePr>
        <p:xfrm>
          <a:off x="508000" y="5181600"/>
          <a:ext cx="11176000" cy="1041400"/>
        </p:xfrm>
        <a:graphic>
          <a:graphicData uri="http://schemas.openxmlformats.org/drawingml/2006/table">
            <a:tbl>
              <a:tblPr/>
              <a:tblGrid>
                <a:gridCol w="2458720"/>
                <a:gridCol w="2179320"/>
                <a:gridCol w="2179320"/>
                <a:gridCol w="2179320"/>
                <a:gridCol w="2179320"/>
              </a:tblGrid>
              <a:tr h="41656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坦克图复测（同图同权重）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C1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C2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C3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C4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</a:tr>
              <a:tr h="62484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300" noProof="1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Payload / 置信度 / 匹配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8200.05 KB / 0.8026 / 1:1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2108.72 KB / 0.8028 / 1:1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802.21 KB / 0.7886 / 1:1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300" noProof="1" b="1">
                          <a:solidFill>
                            <a:srgbClr val="FFC45E"/>
                          </a:solidFill>
                          <a:latin typeface="Times New Roman"/>
                          <a:ea typeface="Times New Roman"/>
                        </a:rPr>
                        <a:t>280.74 KB / 0.7332 / 1:1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</a:tbl>
          </a:graphicData>
        </a:graphic>
      </p:graphicFrame>
      <p:sp>
        <p:nvSpPr>
          <p:cNvPr id="14" name="perf-note"/>
          <p:cNvSpPr txBox="1"/>
          <p:nvPr/>
        </p:nvSpPr>
        <p:spPr>
          <a:xfrm>
            <a:off x="508000" y="6273800"/>
            <a:ext cx="11176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数据量降至 C1 的约 1/29，四挡均保持目标检出 —— 传输量大幅下降而检测能力平滑退化（完整模型基线 conf=0.8026）。</a:t>
            </a:r>
            <a:endParaRPr lang="en-US" sz="1150" noProof="1"/>
          </a:p>
        </p:txBody>
      </p:sp>
      <p:sp>
        <p:nvSpPr>
          <p:cNvPr id="15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16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09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4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0" presetClass="entr" presetSubtype="4" decel="100000" fill="hold" grpId="5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decel="10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4" animBg="1"/>
      <p:bldP spid="11" grpId="5" animBg="1"/>
      <p:bldP spid="12" grpId="5" animBg="1"/>
      <p:bldP spid="13" grpId="6" animBg="1"/>
      <p:bldP spid="14" grpId="7" animBg="1"/>
    </p:bldLst>
  </p:timing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核心模块三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异常检测与弹性接管：链路断了，检测不断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lora-img"/>
          <p:cNvPicPr/>
          <p:nvPr/>
        </p:nvPicPr>
        <p:blipFill>
          <a:blip r:embed="rId2"/>
          <a:srcRect l="-1614" r="-1614"/>
          <a:stretch>
            <a:fillRect/>
          </a:stretch>
        </p:blipFill>
        <p:spPr>
          <a:xfrm>
            <a:off x="508000" y="1346200"/>
            <a:ext cx="5588000" cy="28702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lora-cap"/>
          <p:cNvSpPr txBox="1"/>
          <p:nvPr/>
        </p:nvSpPr>
        <p:spPr>
          <a:xfrm>
            <a:off x="508000" y="4267200"/>
            <a:ext cx="558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图：WiFi 主链路与 LoRa 独立心跳分离式通信架构</a:t>
            </a:r>
            <a:endParaRPr lang="en-US" sz="1150" noProof="1"/>
          </a:p>
        </p:txBody>
      </p:sp>
      <p:sp>
        <p:nvSpPr>
          <p:cNvPr id="7" name="lora-panel"/>
          <p:cNvSpPr/>
          <p:nvPr/>
        </p:nvSpPr>
        <p:spPr>
          <a:xfrm>
            <a:off x="6375400" y="1346200"/>
            <a:ext cx="53086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8" name="lora-accent"/>
          <p:cNvSpPr/>
          <p:nvPr/>
        </p:nvSpPr>
        <p:spPr>
          <a:xfrm>
            <a:off x="6375400" y="1346200"/>
            <a:ext cx="50800" cy="14986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9" name="lora-title"/>
          <p:cNvSpPr txBox="1"/>
          <p:nvPr/>
        </p:nvSpPr>
        <p:spPr>
          <a:xfrm>
            <a:off x="6604000" y="1473200"/>
            <a:ext cx="4902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LoRa 独立心跳：职责分离的存活判定</a:t>
            </a:r>
            <a:endParaRPr lang="en-US" sz="1550" noProof="1"/>
          </a:p>
        </p:txBody>
      </p:sp>
      <p:sp>
        <p:nvSpPr>
          <p:cNvPr id="10" name="lora-body"/>
          <p:cNvSpPr txBox="1"/>
          <p:nvPr/>
        </p:nvSpPr>
        <p:spPr>
          <a:xfrm>
            <a:off x="6604000" y="1778000"/>
            <a:ext cx="49022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主链路传中间特征，LoRa 只传轻量状态包，避免多链路同时失效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1 Hz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 心跳、连续 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3 次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超时判定故障；心跳 + 数据帧双信号刷新存活时间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小包、低频、独立、可解释，适配 LoRa 信道负载</a:t>
            </a:r>
            <a:endParaRPr lang="en-US" sz="1200" noProof="1"/>
          </a:p>
        </p:txBody>
      </p:sp>
      <p:sp>
        <p:nvSpPr>
          <p:cNvPr id="11" name="sm-panel"/>
          <p:cNvSpPr/>
          <p:nvPr/>
        </p:nvSpPr>
        <p:spPr>
          <a:xfrm>
            <a:off x="6375400" y="2997200"/>
            <a:ext cx="5308600" cy="14478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2" name="sm-title"/>
          <p:cNvSpPr txBox="1"/>
          <p:nvPr/>
        </p:nvSpPr>
        <p:spPr>
          <a:xfrm>
            <a:off x="6604000" y="3124200"/>
            <a:ext cx="4902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弹性接管状态机：降级快、恢复慢</a:t>
            </a:r>
            <a:endParaRPr lang="en-US" sz="1550" noProof="1"/>
          </a:p>
        </p:txBody>
      </p:sp>
      <p:sp>
        <p:nvSpPr>
          <p:cNvPr id="13" name="sm-body"/>
          <p:cNvSpPr txBox="1"/>
          <p:nvPr/>
        </p:nvSpPr>
        <p:spPr>
          <a:xfrm>
            <a:off x="6604000" y="3429000"/>
            <a:ext cx="49022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协同运行 → 异常观测（CAST 降挡优先）→ 单机接管（YOLO26n 本机推理）→ 恢复确认（多帧稳定后再回协同）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故障发现时间与模型切换开销分开设计，避免阈值附近频繁抖动</a:t>
            </a:r>
            <a:endParaRPr lang="en-US" sz="1200" noProof="1"/>
          </a:p>
        </p:txBody>
      </p:sp>
      <p:pic>
        <p:nvPicPr>
          <p:cNvPr id="14" name="distill-img"/>
          <p:cNvPicPr/>
          <p:nvPr/>
        </p:nvPicPr>
        <p:blipFill>
          <a:blip r:embed="rId3"/>
          <a:srcRect l="-32451" r="-32451"/>
          <a:stretch>
            <a:fillRect/>
          </a:stretch>
        </p:blipFill>
        <p:spPr>
          <a:xfrm>
            <a:off x="508000" y="4572000"/>
            <a:ext cx="5588000" cy="16002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15" name="distill-cap"/>
          <p:cNvSpPr txBox="1"/>
          <p:nvPr/>
        </p:nvSpPr>
        <p:spPr>
          <a:xfrm>
            <a:off x="508000" y="6223000"/>
            <a:ext cx="558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图：异常检测与弹性接管状态机</a:t>
            </a:r>
            <a:endParaRPr lang="en-US" sz="1150" noProof="1"/>
          </a:p>
        </p:txBody>
      </p:sp>
      <p:sp>
        <p:nvSpPr>
          <p:cNvPr id="16" name="distill-panel"/>
          <p:cNvSpPr/>
          <p:nvPr/>
        </p:nvSpPr>
        <p:spPr>
          <a:xfrm>
            <a:off x="6375400" y="4597400"/>
            <a:ext cx="5308600" cy="1574800"/>
          </a:xfrm>
          <a:prstGeom prst="rect">
            <a:avLst/>
          </a:prstGeom>
          <a:solidFill>
            <a:srgbClr val="1A2E58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7" name="distill-title"/>
          <p:cNvSpPr txBox="1"/>
          <p:nvPr/>
        </p:nvSpPr>
        <p:spPr>
          <a:xfrm>
            <a:off x="6604000" y="4724400"/>
            <a:ext cx="4902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C45E"/>
                </a:solidFill>
                <a:latin typeface="MiSans"/>
                <a:ea typeface="MiSans"/>
              </a:rPr>
              <a:t>YOLO26n 轻量兜底模型（知识蒸馏）</a:t>
            </a:r>
            <a:endParaRPr lang="en-US" sz="1550" noProof="1"/>
          </a:p>
        </p:txBody>
      </p:sp>
      <p:sp>
        <p:nvSpPr>
          <p:cNvPr id="18" name="distill-body"/>
          <p:cNvSpPr txBox="1"/>
          <p:nvPr/>
        </p:nvSpPr>
        <p:spPr>
          <a:xfrm>
            <a:off x="6604000" y="5029200"/>
            <a:ext cx="49022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细腰 YOLO26m 冻结作教师，30 轮直训 + 20 轮蒸馏微调（T=4.0）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mAP@0.5 = </a:t>
            </a:r>
            <a:r>
              <a:rPr lang="en-US" sz="1200" noProof="1" b="1">
                <a:solidFill>
                  <a:srgbClr val="30E8FF"/>
                </a:solidFill>
                <a:latin typeface="MiSans"/>
                <a:ea typeface="MiSans"/>
              </a:rPr>
              <a:t>0.9759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，mAP@0.5:0.95 = </a:t>
            </a:r>
            <a:r>
              <a:rPr lang="en-US" sz="1200" noProof="1" b="1">
                <a:solidFill>
                  <a:srgbClr val="30E8FF"/>
                </a:solidFill>
                <a:latin typeface="MiSans"/>
                <a:ea typeface="MiSans"/>
              </a:rPr>
              <a:t>0.6785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与协同链路同输入输出接口，接管后上层告警、跟踪无感</a:t>
            </a:r>
            <a:endParaRPr lang="en-US" sz="1200" noProof="1"/>
          </a:p>
        </p:txBody>
      </p:sp>
      <p:sp>
        <p:nvSpPr>
          <p:cNvPr id="19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20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10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4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5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5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4" decel="10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8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8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4" animBg="1"/>
      <p:bldP spid="11" grpId="5" animBg="1"/>
      <p:bldP spid="12" grpId="5" animBg="1"/>
      <p:bldP spid="13" grpId="5" animBg="1"/>
      <p:bldP spid="14" grpId="6" animBg="1"/>
      <p:bldP spid="15" grpId="7" animBg="1"/>
      <p:bldP spid="16" grpId="8" animBg="1"/>
      <p:bldP spid="17" grpId="8" animBg="1"/>
      <p:bldP spid="18" grpId="8" animBg="1"/>
    </p:bldLst>
  </p:timing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核心模块四（任务层）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Huntrix 智能体：自然语言驱动的安全受控任务闭环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FFC45E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arch-img"/>
          <p:cNvPicPr/>
          <p:nvPr/>
        </p:nvPicPr>
        <p:blipFill>
          <a:blip r:embed="rId2"/>
          <a:srcRect l="-199" r="-199"/>
          <a:stretch>
            <a:fillRect/>
          </a:stretch>
        </p:blipFill>
        <p:spPr>
          <a:xfrm>
            <a:off x="508000" y="1346200"/>
            <a:ext cx="5842000" cy="30988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arch-cap"/>
          <p:cNvSpPr txBox="1"/>
          <p:nvPr/>
        </p:nvSpPr>
        <p:spPr>
          <a:xfrm>
            <a:off x="508000" y="4495800"/>
            <a:ext cx="584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图：“状态机提方案、决策层逐阶段签字”混合决策架构</a:t>
            </a:r>
            <a:endParaRPr lang="en-US" sz="1150" noProof="1"/>
          </a:p>
        </p:txBody>
      </p:sp>
      <p:sp>
        <p:nvSpPr>
          <p:cNvPr id="7" name="r1-panel"/>
          <p:cNvSpPr/>
          <p:nvPr/>
        </p:nvSpPr>
        <p:spPr>
          <a:xfrm>
            <a:off x="6654800" y="1346200"/>
            <a:ext cx="5029200" cy="12192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8" name="r1-accent"/>
          <p:cNvSpPr/>
          <p:nvPr/>
        </p:nvSpPr>
        <p:spPr>
          <a:xfrm>
            <a:off x="6654800" y="1346200"/>
            <a:ext cx="50800" cy="1219200"/>
          </a:xfrm>
          <a:prstGeom prst="rect">
            <a:avLst/>
          </a:prstGeom>
          <a:solidFill>
            <a:srgbClr val="FFC45E"/>
          </a:solidFill>
          <a:ln>
            <a:noFill/>
          </a:ln>
        </p:spPr>
      </p:sp>
      <p:sp>
        <p:nvSpPr>
          <p:cNvPr id="9" name="r1-title"/>
          <p:cNvSpPr txBox="1"/>
          <p:nvPr/>
        </p:nvSpPr>
        <p:spPr>
          <a:xfrm>
            <a:off x="6883400" y="1447800"/>
            <a:ext cx="4622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C45E"/>
                </a:solidFill>
                <a:latin typeface="MiSans"/>
                <a:ea typeface="MiSans"/>
              </a:rPr>
              <a:t>权责边界：模型规划、系统执行</a:t>
            </a:r>
            <a:endParaRPr lang="en-US" sz="1550" noProof="1"/>
          </a:p>
        </p:txBody>
      </p:sp>
      <p:sp>
        <p:nvSpPr>
          <p:cNvPr id="10" name="r1-body"/>
          <p:cNvSpPr txBox="1"/>
          <p:nvPr/>
        </p:nvSpPr>
        <p:spPr>
          <a:xfrm>
            <a:off x="6883400" y="1752600"/>
            <a:ext cx="4622800" cy="736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大语言模型不直接触碰无人机链路，动作空间约束在 </a:t>
            </a:r>
            <a:r>
              <a:rPr lang="en-US" sz="1200" noProof="1">
                <a:solidFill>
                  <a:srgbClr val="FFC45E"/>
                </a:solidFill>
                <a:latin typeface="MiSans"/>
                <a:ea typeface="MiSans"/>
              </a:rPr>
              <a:t>16 个语义化受控工具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内；基于 LangGraph 构建工具调用闭环，决策轨迹可导出审计，支持云端/本地模型切换。</a:t>
            </a:r>
            <a:endParaRPr lang="en-US" sz="1200" noProof="1"/>
          </a:p>
        </p:txBody>
      </p:sp>
      <p:sp>
        <p:nvSpPr>
          <p:cNvPr id="11" name="r2-panel"/>
          <p:cNvSpPr/>
          <p:nvPr/>
        </p:nvSpPr>
        <p:spPr>
          <a:xfrm>
            <a:off x="6654800" y="2692400"/>
            <a:ext cx="5029200" cy="12192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2" name="r2-accent"/>
          <p:cNvSpPr/>
          <p:nvPr/>
        </p:nvSpPr>
        <p:spPr>
          <a:xfrm>
            <a:off x="6654800" y="2692400"/>
            <a:ext cx="50800" cy="1219200"/>
          </a:xfrm>
          <a:prstGeom prst="rect">
            <a:avLst/>
          </a:prstGeom>
          <a:solidFill>
            <a:srgbClr val="FFC45E"/>
          </a:solidFill>
          <a:ln>
            <a:noFill/>
          </a:ln>
        </p:spPr>
      </p:sp>
      <p:sp>
        <p:nvSpPr>
          <p:cNvPr id="13" name="r2-title"/>
          <p:cNvSpPr txBox="1"/>
          <p:nvPr/>
        </p:nvSpPr>
        <p:spPr>
          <a:xfrm>
            <a:off x="6883400" y="2794000"/>
            <a:ext cx="4622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C45E"/>
                </a:solidFill>
                <a:latin typeface="MiSans"/>
                <a:ea typeface="MiSans"/>
              </a:rPr>
              <a:t>混合决策：六阶段剧本 + 阶段门裁决</a:t>
            </a:r>
            <a:endParaRPr lang="en-US" sz="1550" noProof="1"/>
          </a:p>
        </p:txBody>
      </p:sp>
      <p:sp>
        <p:nvSpPr>
          <p:cNvPr id="14" name="r2-body"/>
          <p:cNvSpPr txBox="1"/>
          <p:nvPr/>
        </p:nvSpPr>
        <p:spPr>
          <a:xfrm>
            <a:off x="6883400" y="3098800"/>
            <a:ext cx="4622800" cy="736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任务固化为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起飞—搜索—锁定—居中—投放—返航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六阶段剧本；每个阶段转换点由自动门 / 模型门 / 人工门裁决，否决即安全收尾。</a:t>
            </a:r>
            <a:endParaRPr lang="en-US" sz="1200" noProof="1"/>
          </a:p>
        </p:txBody>
      </p:sp>
      <p:sp>
        <p:nvSpPr>
          <p:cNvPr id="15" name="r3-panel"/>
          <p:cNvSpPr/>
          <p:nvPr/>
        </p:nvSpPr>
        <p:spPr>
          <a:xfrm>
            <a:off x="6654800" y="4038600"/>
            <a:ext cx="5029200" cy="2133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6" name="r3-accent"/>
          <p:cNvSpPr/>
          <p:nvPr/>
        </p:nvSpPr>
        <p:spPr>
          <a:xfrm>
            <a:off x="6654800" y="4038600"/>
            <a:ext cx="50800" cy="2133600"/>
          </a:xfrm>
          <a:prstGeom prst="rect">
            <a:avLst/>
          </a:prstGeom>
          <a:solidFill>
            <a:srgbClr val="FF7070"/>
          </a:solidFill>
          <a:ln>
            <a:noFill/>
          </a:ln>
        </p:spPr>
      </p:sp>
      <p:sp>
        <p:nvSpPr>
          <p:cNvPr id="17" name="r3-title"/>
          <p:cNvSpPr txBox="1"/>
          <p:nvPr/>
        </p:nvSpPr>
        <p:spPr>
          <a:xfrm>
            <a:off x="6883400" y="4140200"/>
            <a:ext cx="4622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7070"/>
                </a:solidFill>
                <a:latin typeface="MiSans"/>
                <a:ea typeface="MiSans"/>
              </a:rPr>
              <a:t>五层失效关闭（fail-closed）安全强制体系</a:t>
            </a:r>
            <a:endParaRPr lang="en-US" sz="1550" noProof="1"/>
          </a:p>
        </p:txBody>
      </p:sp>
      <p:sp>
        <p:nvSpPr>
          <p:cNvPr id="18" name="r3-body"/>
          <p:cNvSpPr txBox="1"/>
          <p:nvPr/>
        </p:nvSpPr>
        <p:spPr>
          <a:xfrm>
            <a:off x="6883400" y="4445000"/>
            <a:ext cx="46228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配置层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　live 双开关 + 投放总开关，默认关闭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校验层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　指令本地范围校验，越界即拦截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预检层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　起飞前硬预检，不达标直接拒绝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策略层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　返航电量、地理围栏、摇杆冷却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 b="1">
                <a:solidFill>
                  <a:srgbClr val="C9DAF2"/>
                </a:solidFill>
                <a:latin typeface="MiSans"/>
                <a:ea typeface="MiSans"/>
              </a:rPr>
              <a:t>在环层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　人工审批一次性令牌 + 遥测看门狗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600"/>
              </a:spcBef>
            </a:pP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一切不确定情形都向“不做”一侧收敛；投放等不可逆动作必须人在回路。</a:t>
            </a:r>
            <a:endParaRPr lang="en-US" sz="1200" noProof="1"/>
          </a:p>
        </p:txBody>
      </p:sp>
      <p:sp>
        <p:nvSpPr>
          <p:cNvPr id="19" name="safe-strip"/>
          <p:cNvSpPr/>
          <p:nvPr/>
        </p:nvSpPr>
        <p:spPr>
          <a:xfrm>
            <a:off x="508000" y="4826000"/>
            <a:ext cx="5842000" cy="13462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20" name="safe-n1"/>
          <p:cNvSpPr txBox="1"/>
          <p:nvPr/>
        </p:nvSpPr>
        <p:spPr>
          <a:xfrm>
            <a:off x="762000" y="5003800"/>
            <a:ext cx="254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30E8FF"/>
                </a:solidFill>
                <a:latin typeface="MiSans"/>
                <a:ea typeface="MiSans"/>
              </a:rPr>
              <a:t>328 项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离线自动化测试全部通过</a:t>
            </a:r>
            <a:endParaRPr lang="en-US" sz="1600" noProof="1"/>
          </a:p>
        </p:txBody>
      </p:sp>
      <p:sp>
        <p:nvSpPr>
          <p:cNvPr id="21" name="safe-n2"/>
          <p:cNvSpPr txBox="1"/>
          <p:nvPr/>
        </p:nvSpPr>
        <p:spPr>
          <a:xfrm>
            <a:off x="3556000" y="5003800"/>
            <a:ext cx="2540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30E8FF"/>
                </a:solidFill>
                <a:latin typeface="MiSans"/>
                <a:ea typeface="MiSans"/>
              </a:rPr>
              <a:t>120 s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审批超时自动过期、指令不下发</a:t>
            </a:r>
            <a:endParaRPr lang="en-US" sz="1600" noProof="1"/>
          </a:p>
        </p:txBody>
      </p:sp>
      <p:sp>
        <p:nvSpPr>
          <p:cNvPr id="22" name="safe-body"/>
          <p:cNvSpPr txBox="1"/>
          <p:nvPr/>
        </p:nvSpPr>
        <p:spPr>
          <a:xfrm>
            <a:off x="762000" y="5638800"/>
            <a:ext cx="5334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安全闸门经真实链路实证：投放未批准则舵机指令不下发；电量 0% 预检拒绝起飞并返回可读原因。</a:t>
            </a:r>
            <a:endParaRPr lang="en-US" sz="1200" noProof="1"/>
          </a:p>
        </p:txBody>
      </p:sp>
      <p:sp>
        <p:nvSpPr>
          <p:cNvPr id="23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24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11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4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5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5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0" presetClass="entr" presetSubtype="4" decel="10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6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6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0" presetClass="entr" presetSubtype="4" decel="10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decel="100000" fill="hold" grpId="7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decel="100000" fill="hold" grpId="7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60"/>
                            </p:stCondLst>
                            <p:childTnLst>
                              <p:par>
                                <p:cTn id="80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4" animBg="1"/>
      <p:bldP spid="11" grpId="5" animBg="1"/>
      <p:bldP spid="13" grpId="5" animBg="1"/>
      <p:bldP spid="14" grpId="5" animBg="1"/>
      <p:bldP spid="15" grpId="6" animBg="1"/>
      <p:bldP spid="17" grpId="6" animBg="1"/>
      <p:bldP spid="18" grpId="6" animBg="1"/>
      <p:bldP spid="19" grpId="7" animBg="1"/>
      <p:bldP spid="20" grpId="7" animBg="1"/>
      <p:bldP spid="21" grpId="7" animBg="1"/>
      <p:bldP spid="22" grpId="8" animBg="1"/>
    </p:bldLst>
  </p:timing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02 · 核心模块四（任务层）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LangGraph 智能体架构：可控、可审计的工具调用闭环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FFC45E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loop-panel"/>
          <p:cNvSpPr/>
          <p:nvPr/>
        </p:nvSpPr>
        <p:spPr>
          <a:xfrm>
            <a:off x="508000" y="1346200"/>
            <a:ext cx="5969000" cy="3810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6" name="loop-title"/>
          <p:cNvSpPr txBox="1"/>
          <p:nvPr/>
        </p:nvSpPr>
        <p:spPr>
          <a:xfrm>
            <a:off x="736600" y="1473200"/>
            <a:ext cx="5461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00" noProof="1" b="1">
                <a:solidFill>
                  <a:srgbClr val="30E8FF"/>
                </a:solidFill>
                <a:latin typeface="MiSans"/>
                <a:ea typeface="MiSans"/>
              </a:rPr>
              <a:t>工具调用闭环：每一轮都在掌控之中</a:t>
            </a:r>
            <a:endParaRPr lang="en-US" sz="1500" noProof="1"/>
          </a:p>
        </p:txBody>
      </p:sp>
      <p:sp>
        <p:nvSpPr>
          <p:cNvPr id="7" name="loop-n1"/>
          <p:cNvSpPr/>
          <p:nvPr/>
        </p:nvSpPr>
        <p:spPr>
          <a:xfrm>
            <a:off x="1270000" y="1854200"/>
            <a:ext cx="3048000" cy="533400"/>
          </a:xfrm>
          <a:prstGeom prst="rect">
            <a:avLst/>
          </a:prstGeom>
          <a:solidFill>
            <a:srgbClr val="0C1B36"/>
          </a:solidFill>
          <a:ln w="15240">
            <a:solidFill>
              <a:srgbClr val="30E8FF"/>
            </a:solidFill>
          </a:ln>
        </p:spPr>
      </p:sp>
      <p:sp>
        <p:nvSpPr>
          <p:cNvPr id="8" name="loop-n1-t"/>
          <p:cNvSpPr txBox="1"/>
          <p:nvPr/>
        </p:nvSpPr>
        <p:spPr>
          <a:xfrm>
            <a:off x="1270000" y="1854200"/>
            <a:ext cx="3048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LLM 任务规划（提示词 + 消息历史）</a:t>
            </a:r>
            <a:endParaRPr lang="en-US" sz="1200" noProof="1"/>
          </a:p>
        </p:txBody>
      </p:sp>
      <p:sp>
        <p:nvSpPr>
          <p:cNvPr id="9" name="loop-a1"/>
          <p:cNvSpPr/>
          <p:nvPr/>
        </p:nvSpPr>
        <p:spPr>
          <a:xfrm>
            <a:off x="2641600" y="2438400"/>
            <a:ext cx="304800" cy="2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10" name="loop-n2"/>
          <p:cNvSpPr/>
          <p:nvPr/>
        </p:nvSpPr>
        <p:spPr>
          <a:xfrm>
            <a:off x="1270000" y="2743200"/>
            <a:ext cx="3048000" cy="533400"/>
          </a:xfrm>
          <a:prstGeom prst="rect">
            <a:avLst/>
          </a:prstGeom>
          <a:solidFill>
            <a:srgbClr val="0C1B36"/>
          </a:solidFill>
          <a:ln w="15240">
            <a:solidFill>
              <a:srgbClr val="30E8FF"/>
            </a:solidFill>
          </a:ln>
        </p:spPr>
      </p:sp>
      <p:sp>
        <p:nvSpPr>
          <p:cNvPr id="11" name="loop-n2-t"/>
          <p:cNvSpPr txBox="1"/>
          <p:nvPr/>
        </p:nvSpPr>
        <p:spPr>
          <a:xfrm>
            <a:off x="1270000" y="2743200"/>
            <a:ext cx="3048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输出“文字推理 + 工具调用请求”</a:t>
            </a:r>
            <a:endParaRPr lang="en-US" sz="1200" noProof="1"/>
          </a:p>
        </p:txBody>
      </p:sp>
      <p:sp>
        <p:nvSpPr>
          <p:cNvPr id="12" name="loop-a2"/>
          <p:cNvSpPr/>
          <p:nvPr/>
        </p:nvSpPr>
        <p:spPr>
          <a:xfrm>
            <a:off x="2641600" y="3327400"/>
            <a:ext cx="304800" cy="2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13" name="loop-n3"/>
          <p:cNvSpPr/>
          <p:nvPr/>
        </p:nvSpPr>
        <p:spPr>
          <a:xfrm>
            <a:off x="1270000" y="3632200"/>
            <a:ext cx="3048000" cy="533400"/>
          </a:xfrm>
          <a:prstGeom prst="rect">
            <a:avLst/>
          </a:prstGeom>
          <a:solidFill>
            <a:srgbClr val="0C1B36"/>
          </a:solidFill>
          <a:ln w="15240">
            <a:solidFill>
              <a:srgbClr val="FFC45E"/>
            </a:solidFill>
          </a:ln>
        </p:spPr>
      </p:sp>
      <p:sp>
        <p:nvSpPr>
          <p:cNvPr id="14" name="loop-n3-t"/>
          <p:cNvSpPr txBox="1"/>
          <p:nvPr/>
        </p:nvSpPr>
        <p:spPr>
          <a:xfrm>
            <a:off x="1270000" y="3632200"/>
            <a:ext cx="3048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C45E"/>
                </a:solidFill>
                <a:latin typeface="MiSans"/>
                <a:ea typeface="MiSans"/>
              </a:rPr>
              <a:t>ToolNode 执行受控工具（16 个）</a:t>
            </a:r>
            <a:endParaRPr lang="en-US" sz="1200" noProof="1"/>
          </a:p>
        </p:txBody>
      </p:sp>
      <p:sp>
        <p:nvSpPr>
          <p:cNvPr id="15" name="loop-a3"/>
          <p:cNvSpPr/>
          <p:nvPr/>
        </p:nvSpPr>
        <p:spPr>
          <a:xfrm>
            <a:off x="2641600" y="4216400"/>
            <a:ext cx="304800" cy="254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2E7CF6"/>
          </a:solidFill>
          <a:ln>
            <a:noFill/>
          </a:ln>
        </p:spPr>
      </p:sp>
      <p:sp>
        <p:nvSpPr>
          <p:cNvPr id="16" name="loop-n4"/>
          <p:cNvSpPr/>
          <p:nvPr/>
        </p:nvSpPr>
        <p:spPr>
          <a:xfrm>
            <a:off x="1270000" y="4521200"/>
            <a:ext cx="3048000" cy="533400"/>
          </a:xfrm>
          <a:prstGeom prst="rect">
            <a:avLst/>
          </a:prstGeom>
          <a:solidFill>
            <a:srgbClr val="0C1B36"/>
          </a:solidFill>
          <a:ln w="15240">
            <a:solidFill>
              <a:srgbClr val="30E8FF"/>
            </a:solidFill>
          </a:ln>
        </p:spPr>
      </p:sp>
      <p:sp>
        <p:nvSpPr>
          <p:cNvPr id="17" name="loop-n4-t"/>
          <p:cNvSpPr txBox="1"/>
          <p:nvPr/>
        </p:nvSpPr>
        <p:spPr>
          <a:xfrm>
            <a:off x="1270000" y="4521200"/>
            <a:ext cx="3048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200" noProof="1" b="1">
                <a:solidFill>
                  <a:srgbClr val="FFFFFF"/>
                </a:solidFill>
                <a:latin typeface="MiSans"/>
                <a:ea typeface="MiSans"/>
              </a:rPr>
              <a:t>结果与异常写回消息历史</a:t>
            </a:r>
            <a:endParaRPr lang="en-US" sz="1200" noProof="1"/>
          </a:p>
        </p:txBody>
      </p:sp>
      <p:sp>
        <p:nvSpPr>
          <p:cNvPr id="18" name="loop-back-h"/>
          <p:cNvSpPr/>
          <p:nvPr>
            <p:extLst>
              <p:ext uri="{F5677B7D-0D2A-4D9B-9A5C-6D8D7D0E5A5D}">
                <pptd:line encoding="base64url">eyJ2aWV3Qm94IjpbMSwxXSwicG9pbnRzIjoiMSwwLjUgMCwwLjUiLCJjdXJ2ZSI6InNoYXJwIn0</pptd:line>
              </p:ext>
            </p:extLst>
          </p:nvPr>
        </p:nvSpPr>
        <p:spPr>
          <a:xfrm>
            <a:off x="914400" y="4737100"/>
            <a:ext cx="355600" cy="1016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1" y="1"/>
                </a:moveTo>
                <a:lnTo>
                  <a:pt x="0" y="1"/>
                </a:lnTo>
              </a:path>
            </a:pathLst>
          </a:custGeom>
          <a:noFill/>
          <a:ln w="19050">
            <a:solidFill>
              <a:srgbClr val="30E8FF"/>
            </a:solidFill>
          </a:ln>
        </p:spPr>
      </p:sp>
      <p:sp>
        <p:nvSpPr>
          <p:cNvPr id="19" name="loop-back-v"/>
          <p:cNvSpPr/>
          <p:nvPr>
            <p:extLst>
              <p:ext uri="{F5677B7D-0D2A-4D9B-9A5C-6D8D7D0E5A5D}">
                <pptd:line encoding="base64url">eyJ2aWV3Qm94IjpbMSwxXSwicG9pbnRzIjoiMC41LDEgMC41LDAiLCJjdXJ2ZSI6InNoYXJwIn0</pptd:line>
              </p:ext>
            </p:extLst>
          </p:nvPr>
        </p:nvSpPr>
        <p:spPr>
          <a:xfrm>
            <a:off x="863600" y="2120900"/>
            <a:ext cx="101600" cy="2667000"/>
          </a:xfrm>
          <a:custGeom>
            <a:avLst/>
            <a:gdLst/>
            <a:ahLst/>
            <a:cxnLst/>
            <a:rect l="l" t="t" r="r" b="b"/>
            <a:pathLst>
              <a:path w="1" h="1">
                <a:moveTo>
                  <a:pt x="1" y="1"/>
                </a:moveTo>
                <a:lnTo>
                  <a:pt x="1" y="0"/>
                </a:lnTo>
              </a:path>
            </a:pathLst>
          </a:custGeom>
          <a:noFill/>
          <a:ln w="19050">
            <a:solidFill>
              <a:srgbClr val="30E8FF"/>
            </a:solidFill>
          </a:ln>
        </p:spPr>
      </p:sp>
      <p:sp>
        <p:nvSpPr>
          <p:cNvPr id="20" name="loop-back-head"/>
          <p:cNvSpPr/>
          <p:nvPr/>
        </p:nvSpPr>
        <p:spPr>
          <a:xfrm>
            <a:off x="838200" y="1993900"/>
            <a:ext cx="152400" cy="127000"/>
          </a:xfrm>
          <a:prstGeom prst="triangle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21" name="loop-back-t"/>
          <p:cNvSpPr txBox="1"/>
          <p:nvPr/>
        </p:nvSpPr>
        <p:spPr>
          <a:xfrm>
            <a:off x="533400" y="2794000"/>
            <a:ext cx="254000" cy="139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vert="eaVert"/>
          <a:lstStyle/>
          <a:p>
            <a:pPr>
              <a:lnSpc>
                <a:spcPct val="120000"/>
              </a:lnSpc>
            </a:pPr>
            <a:r>
              <a:rPr lang="en-US" sz="1050" noProof="1">
                <a:solidFill>
                  <a:srgbClr val="30E8FF"/>
                </a:solidFill>
                <a:latin typeface="MiSans"/>
                <a:ea typeface="MiSans"/>
              </a:rPr>
              <a:t>继续下一轮</a:t>
            </a:r>
            <a:endParaRPr lang="en-US" sz="1050" noProof="1"/>
          </a:p>
        </p:txBody>
      </p:sp>
      <p:sp>
        <p:nvSpPr>
          <p:cNvPr id="22" name="loop-exit-arrow"/>
          <p:cNvSpPr/>
          <p:nvPr/>
        </p:nvSpPr>
        <p:spPr>
          <a:xfrm>
            <a:off x="4368800" y="2870200"/>
            <a:ext cx="330200" cy="25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3DDC97"/>
          </a:solidFill>
          <a:ln>
            <a:noFill/>
          </a:ln>
        </p:spPr>
      </p:sp>
      <p:sp>
        <p:nvSpPr>
          <p:cNvPr id="23" name="loop-exit"/>
          <p:cNvSpPr/>
          <p:nvPr/>
        </p:nvSpPr>
        <p:spPr>
          <a:xfrm>
            <a:off x="4775200" y="2743200"/>
            <a:ext cx="1498600" cy="787400"/>
          </a:xfrm>
          <a:prstGeom prst="rect">
            <a:avLst/>
          </a:prstGeom>
          <a:solidFill>
            <a:srgbClr val="12331F"/>
          </a:solidFill>
          <a:ln w="15240">
            <a:solidFill>
              <a:srgbClr val="3DDC97"/>
            </a:solidFill>
          </a:ln>
        </p:spPr>
      </p:sp>
      <p:sp>
        <p:nvSpPr>
          <p:cNvPr id="24" name="loop-exit-t"/>
          <p:cNvSpPr txBox="1"/>
          <p:nvPr/>
        </p:nvSpPr>
        <p:spPr>
          <a:xfrm>
            <a:off x="4775200" y="2743200"/>
            <a:ext cx="14986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30000"/>
              </a:lnSpc>
            </a:pPr>
            <a:r>
              <a:rPr lang="en-US" sz="1150" noProof="1" b="1">
                <a:solidFill>
                  <a:srgbClr val="3DDC97"/>
                </a:solidFill>
                <a:latin typeface="MiSans"/>
                <a:ea typeface="MiSans"/>
              </a:rPr>
              <a:t>无工具调用时输出最终回复</a:t>
            </a:r>
            <a:endParaRPr lang="en-US" sz="1150" noProof="1"/>
          </a:p>
        </p:txBody>
      </p:sp>
      <p:sp>
        <p:nvSpPr>
          <p:cNvPr id="25" name="ckpt-strip"/>
          <p:cNvSpPr/>
          <p:nvPr/>
        </p:nvSpPr>
        <p:spPr>
          <a:xfrm>
            <a:off x="508000" y="5308600"/>
            <a:ext cx="5969000" cy="8636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26" name="ckpt-accent"/>
          <p:cNvSpPr/>
          <p:nvPr/>
        </p:nvSpPr>
        <p:spPr>
          <a:xfrm>
            <a:off x="508000" y="5308600"/>
            <a:ext cx="50800" cy="8636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27" name="ckpt-text"/>
          <p:cNvSpPr txBox="1"/>
          <p:nvPr/>
        </p:nvSpPr>
        <p:spPr>
          <a:xfrm>
            <a:off x="736600" y="5410200"/>
            <a:ext cx="55880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40000"/>
              </a:lnSpc>
            </a:pPr>
            <a:r>
              <a:rPr lang="en-US" sz="1150" noProof="1" b="1">
                <a:solidFill>
                  <a:srgbClr val="30E8FF"/>
                </a:solidFill>
                <a:latin typeface="MiSans"/>
                <a:ea typeface="MiSans"/>
              </a:rPr>
              <a:t>Checkpointer 持久化</a:t>
            </a: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：同一任务多轮指令共享记忆；完整决策轨迹（模型推理、工具调用与返回）可导出 JSON，供逐轮复盘审计。</a:t>
            </a:r>
            <a:endParaRPr lang="en-US" sz="1150" noProof="1"/>
          </a:p>
        </p:txBody>
      </p:sp>
      <p:sp>
        <p:nvSpPr>
          <p:cNvPr id="28" name="why-panel"/>
          <p:cNvSpPr/>
          <p:nvPr/>
        </p:nvSpPr>
        <p:spPr>
          <a:xfrm>
            <a:off x="6781800" y="1346200"/>
            <a:ext cx="4902200" cy="2133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29" name="why-accent"/>
          <p:cNvSpPr/>
          <p:nvPr/>
        </p:nvSpPr>
        <p:spPr>
          <a:xfrm>
            <a:off x="6781800" y="1346200"/>
            <a:ext cx="50800" cy="2133600"/>
          </a:xfrm>
          <a:prstGeom prst="rect">
            <a:avLst/>
          </a:prstGeom>
          <a:solidFill>
            <a:srgbClr val="FFC45E"/>
          </a:solidFill>
          <a:ln>
            <a:noFill/>
          </a:ln>
        </p:spPr>
      </p:sp>
      <p:sp>
        <p:nvSpPr>
          <p:cNvPr id="30" name="why-title"/>
          <p:cNvSpPr txBox="1"/>
          <p:nvPr/>
        </p:nvSpPr>
        <p:spPr>
          <a:xfrm>
            <a:off x="7010400" y="1447800"/>
            <a:ext cx="4495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450" noProof="1" b="1">
                <a:solidFill>
                  <a:srgbClr val="FFC45E"/>
                </a:solidFill>
                <a:latin typeface="MiSans"/>
                <a:ea typeface="MiSans"/>
              </a:rPr>
              <a:t>为什么是 LangGraph：明确的工程权衡</a:t>
            </a:r>
            <a:endParaRPr lang="en-US" sz="1450" noProof="1"/>
          </a:p>
        </p:txBody>
      </p:sp>
      <p:sp>
        <p:nvSpPr>
          <p:cNvPr id="31" name="why-body"/>
          <p:cNvSpPr txBox="1"/>
          <p:nvPr/>
        </p:nvSpPr>
        <p:spPr>
          <a:xfrm>
            <a:off x="7010400" y="1778000"/>
            <a:ext cx="4495800" cy="160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 b="1">
                <a:solidFill>
                  <a:srgbClr val="FF7070"/>
                </a:solidFill>
                <a:latin typeface="MiSans"/>
                <a:ea typeface="MiSans"/>
              </a:rPr>
              <a:t>重型框架 ✗</a:t>
            </a: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　工具循环封装在黑盒内，状态持久化、人工中断审批、过程可视化都要反向修改框架</a:t>
            </a:r>
            <a:endParaRPr lang="en-US" sz="115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150" noProof="1" b="1">
                <a:solidFill>
                  <a:srgbClr val="FF7070"/>
                </a:solidFill>
                <a:latin typeface="MiSans"/>
                <a:ea typeface="MiSans"/>
              </a:rPr>
              <a:t>手写循环 ✗</a:t>
            </a: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　消息历史、工具路由、状态持久化全部自行维护</a:t>
            </a:r>
            <a:endParaRPr lang="en-US" sz="115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150" noProof="1" b="1">
                <a:solidFill>
                  <a:srgbClr val="3DDC97"/>
                </a:solidFill>
                <a:latin typeface="MiSans"/>
                <a:ea typeface="MiSans"/>
              </a:rPr>
              <a:t>LangGraph ✓</a:t>
            </a: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　StateGraph + ToolNode + 条件路由 + Checkpointer，显式原语恰好匹配“可控、可审计”，不引入多余抽象</a:t>
            </a:r>
            <a:endParaRPr lang="en-US" sz="1150" noProof="1"/>
          </a:p>
        </p:txBody>
      </p:sp>
      <p:sp>
        <p:nvSpPr>
          <p:cNvPr id="32" name="model-panel"/>
          <p:cNvSpPr/>
          <p:nvPr/>
        </p:nvSpPr>
        <p:spPr>
          <a:xfrm>
            <a:off x="6781800" y="3632200"/>
            <a:ext cx="4902200" cy="12700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33" name="model-accent"/>
          <p:cNvSpPr/>
          <p:nvPr/>
        </p:nvSpPr>
        <p:spPr>
          <a:xfrm>
            <a:off x="6781800" y="3632200"/>
            <a:ext cx="50800" cy="1270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34" name="model-title"/>
          <p:cNvSpPr txBox="1"/>
          <p:nvPr/>
        </p:nvSpPr>
        <p:spPr>
          <a:xfrm>
            <a:off x="7010400" y="3733800"/>
            <a:ext cx="4495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450" noProof="1" b="1">
                <a:solidFill>
                  <a:srgbClr val="30E8FF"/>
                </a:solidFill>
                <a:latin typeface="MiSans"/>
                <a:ea typeface="MiSans"/>
              </a:rPr>
              <a:t>双模型接入：断网仍保有规划能力</a:t>
            </a:r>
            <a:endParaRPr lang="en-US" sz="1450" noProof="1"/>
          </a:p>
        </p:txBody>
      </p:sp>
      <p:sp>
        <p:nvSpPr>
          <p:cNvPr id="35" name="model-body"/>
          <p:cNvSpPr txBox="1"/>
          <p:nvPr/>
        </p:nvSpPr>
        <p:spPr>
          <a:xfrm>
            <a:off x="7010400" y="4038600"/>
            <a:ext cx="4495800" cy="787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· 走 </a:t>
            </a:r>
            <a:r>
              <a:rPr lang="en-US" sz="1150" noProof="1">
                <a:solidFill>
                  <a:srgbClr val="30E8FF"/>
                </a:solidFill>
                <a:latin typeface="MiSans"/>
                <a:ea typeface="MiSans"/>
              </a:rPr>
              <a:t>OpenAI 兼容协议</a:t>
            </a: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，云端模型与地面站本地模型仅改环境变量即可切换</a:t>
            </a:r>
            <a:endParaRPr lang="en-US" sz="115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· 本地模型定位</a:t>
            </a:r>
            <a:r>
              <a:rPr lang="en-US" sz="1150" noProof="1">
                <a:solidFill>
                  <a:srgbClr val="30E8FF"/>
                </a:solidFill>
                <a:latin typeface="MiSans"/>
                <a:ea typeface="MiSans"/>
              </a:rPr>
              <a:t>断网兜底</a:t>
            </a:r>
            <a:r>
              <a:rPr lang="en-US" sz="1150" noProof="1">
                <a:solidFill>
                  <a:srgbClr val="C9DAF2"/>
                </a:solidFill>
                <a:latin typeface="MiSans"/>
                <a:ea typeface="MiSans"/>
              </a:rPr>
              <a:t>；模型端点故障自动降级本地关键词模式并如实标注</a:t>
            </a:r>
            <a:endParaRPr lang="en-US" sz="1150" noProof="1"/>
          </a:p>
        </p:txBody>
      </p:sp>
      <p:sp>
        <p:nvSpPr>
          <p:cNvPr id="36" name="tool-panel"/>
          <p:cNvSpPr/>
          <p:nvPr/>
        </p:nvSpPr>
        <p:spPr>
          <a:xfrm>
            <a:off x="6781800" y="5054600"/>
            <a:ext cx="4902200" cy="11176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37" name="tool-accent"/>
          <p:cNvSpPr/>
          <p:nvPr/>
        </p:nvSpPr>
        <p:spPr>
          <a:xfrm>
            <a:off x="6781800" y="5054600"/>
            <a:ext cx="50800" cy="11176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38" name="tool-title"/>
          <p:cNvSpPr txBox="1"/>
          <p:nvPr/>
        </p:nvSpPr>
        <p:spPr>
          <a:xfrm>
            <a:off x="7010400" y="5156200"/>
            <a:ext cx="44958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450" noProof="1" b="1">
                <a:solidFill>
                  <a:srgbClr val="30E8FF"/>
                </a:solidFill>
                <a:latin typeface="MiSans"/>
                <a:ea typeface="MiSans"/>
              </a:rPr>
              <a:t>受控工具集（16 个）：能力即边界</a:t>
            </a:r>
            <a:endParaRPr lang="en-US" sz="1450" noProof="1"/>
          </a:p>
        </p:txBody>
      </p:sp>
      <p:sp>
        <p:nvSpPr>
          <p:cNvPr id="39" name="tool-body"/>
          <p:cNvSpPr txBox="1"/>
          <p:nvPr/>
        </p:nvSpPr>
        <p:spPr>
          <a:xfrm>
            <a:off x="7010400" y="5461000"/>
            <a:ext cx="44958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00" noProof="1">
                <a:solidFill>
                  <a:srgbClr val="C9DAF2"/>
                </a:solidFill>
                <a:latin typeface="MiSans"/>
                <a:ea typeface="MiSans"/>
              </a:rPr>
              <a:t>状态读取 · 目标查询 · 起飞/降落/返航/悬停 · 模式切换 · 八方向摇杆 · 云台指向/变焦 · 拍照/录像 · 投放/复位 · 推流控制</a:t>
            </a:r>
            <a:endParaRPr lang="en-US" sz="11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100" noProof="1">
                <a:solidFill>
                  <a:srgbClr val="8AA0C4"/>
                </a:solidFill>
                <a:latin typeface="MiSans"/>
                <a:ea typeface="MiSans"/>
              </a:rPr>
              <a:t>未暴露的能力（如直接发布原始报文）对模型而言不存在。</a:t>
            </a:r>
            <a:endParaRPr lang="en-US" sz="1100" noProof="1"/>
          </a:p>
        </p:txBody>
      </p:sp>
      <p:sp>
        <p:nvSpPr>
          <p:cNvPr id="40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41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12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0" presetClass="entr" presetSubtype="4" decel="100000" fill="hold" grpId="2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2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0" presetClass="entr" presetSubtype="4" decel="100000" fill="hold" grpId="2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2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2" nodeType="withEffect">
                                  <p:stCondLst>
                                    <p:cond delay="5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0" presetClass="entr" presetSubtype="4" decel="100000" fill="hold" grpId="2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2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2" nodeType="withEffect">
                                  <p:stCondLst>
                                    <p:cond delay="82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0" presetClass="entr" presetSubtype="4" decel="10000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2" nodeType="withEffect">
                                  <p:stCondLst>
                                    <p:cond delay="96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60"/>
                            </p:stCondLst>
                            <p:childTnLst>
                              <p:par>
                                <p:cTn id="59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810"/>
                            </p:stCondLst>
                            <p:childTnLst>
                              <p:par>
                                <p:cTn id="63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10"/>
                            </p:stCondLst>
                            <p:childTnLst>
                              <p:par>
                                <p:cTn id="67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10"/>
                            </p:stCondLst>
                            <p:childTnLst>
                              <p:par>
                                <p:cTn id="71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7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7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ntr" presetSubtype="4" decel="10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8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8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4" decel="10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9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9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9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0" presetClass="entr" presetSubtype="4" decel="10000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0" presetClass="entr" presetSubtype="4" decel="100000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1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11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2" animBg="1"/>
      <p:bldP spid="7" grpId="2" animBg="1"/>
      <p:bldP spid="8" grpId="2" animBg="1"/>
      <p:bldP spid="9" grpId="2" animBg="1"/>
      <p:bldP spid="10" grpId="2" animBg="1"/>
      <p:bldP spid="11" grpId="2" animBg="1"/>
      <p:bldP spid="12" grpId="2" animBg="1"/>
      <p:bldP spid="13" grpId="2" animBg="1"/>
      <p:bldP spid="14" grpId="2" animBg="1"/>
      <p:bldP spid="15" grpId="2" animBg="1"/>
      <p:bldP spid="16" grpId="2" animBg="1"/>
      <p:bldP spid="17" grpId="2" animBg="1"/>
      <p:bldP spid="18" grpId="3" animBg="1"/>
      <p:bldP spid="19" grpId="4" animBg="1"/>
      <p:bldP spid="20" grpId="5" animBg="1"/>
      <p:bldP spid="21" grpId="6" animBg="1"/>
      <p:bldP spid="22" grpId="7" animBg="1"/>
      <p:bldP spid="23" grpId="7" animBg="1"/>
      <p:bldP spid="24" grpId="7" animBg="1"/>
      <p:bldP spid="25" grpId="8" animBg="1"/>
      <p:bldP spid="26" grpId="8" animBg="1"/>
      <p:bldP spid="27" grpId="8" animBg="1"/>
      <p:bldP spid="28" grpId="9" animBg="1"/>
      <p:bldP spid="29" grpId="9" animBg="1"/>
      <p:bldP spid="30" grpId="9" animBg="1"/>
      <p:bldP spid="31" grpId="9" animBg="1"/>
      <p:bldP spid="32" grpId="10" animBg="1"/>
      <p:bldP spid="34" grpId="10" animBg="1"/>
      <p:bldP spid="35" grpId="10" animBg="1"/>
      <p:bldP spid="36" grpId="11" animBg="1"/>
      <p:bldP spid="38" grpId="11" animBg="1"/>
      <p:bldP spid="39" grpId="11" animBg="1"/>
    </p:bldLst>
  </p:timing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03 · 运行效果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效果（一）：检测精度与边缘平台性能验证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tank-img"/>
          <p:cNvPicPr/>
          <p:nvPr/>
        </p:nvPicPr>
        <p:blipFill>
          <a:blip r:embed="rId2"/>
          <a:srcRect l="-6250" r="-6250"/>
          <a:stretch>
            <a:fillRect/>
          </a:stretch>
        </p:blipFill>
        <p:spPr>
          <a:xfrm>
            <a:off x="508000" y="1346200"/>
            <a:ext cx="5334000" cy="35560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tank-cap"/>
          <p:cNvSpPr txBox="1"/>
          <p:nvPr/>
        </p:nvSpPr>
        <p:spPr>
          <a:xfrm>
            <a:off x="508000" y="4953000"/>
            <a:ext cx="5334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图：项目坦克样本及自训练细腰模型检测结果（conf = 0.8026）</a:t>
            </a:r>
            <a:endParaRPr lang="en-US" sz="1150" noProof="1"/>
          </a:p>
        </p:txBody>
      </p:sp>
      <p:sp>
        <p:nvSpPr>
          <p:cNvPr id="7" name="acc-panel"/>
          <p:cNvSpPr/>
          <p:nvPr/>
        </p:nvSpPr>
        <p:spPr>
          <a:xfrm>
            <a:off x="508000" y="5257800"/>
            <a:ext cx="5334000" cy="914400"/>
          </a:xfrm>
          <a:prstGeom prst="rect">
            <a:avLst/>
          </a:prstGeom>
          <a:solidFill>
            <a:srgbClr val="0C1B36"/>
          </a:solidFill>
          <a:ln w="12700">
            <a:solidFill>
              <a:srgbClr val="1C3A6E"/>
            </a:solidFill>
          </a:ln>
        </p:spPr>
      </p:sp>
      <p:sp>
        <p:nvSpPr>
          <p:cNvPr id="8" name="acc1"/>
          <p:cNvSpPr txBox="1"/>
          <p:nvPr/>
        </p:nvSpPr>
        <p:spPr>
          <a:xfrm>
            <a:off x="762000" y="5384800"/>
            <a:ext cx="2413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150" noProof="1" b="1">
                <a:solidFill>
                  <a:srgbClr val="30E8FF"/>
                </a:solidFill>
                <a:latin typeface="MiSans"/>
                <a:ea typeface="MiSans"/>
              </a:rPr>
              <a:t>0.9243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细腰 YOLO26m mAP@0.5</a:t>
            </a:r>
            <a:endParaRPr lang="en-US" sz="1600" noProof="1"/>
          </a:p>
        </p:txBody>
      </p:sp>
      <p:sp>
        <p:nvSpPr>
          <p:cNvPr id="9" name="acc2"/>
          <p:cNvSpPr txBox="1"/>
          <p:nvPr/>
        </p:nvSpPr>
        <p:spPr>
          <a:xfrm>
            <a:off x="3276600" y="5384800"/>
            <a:ext cx="2413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150" noProof="1" b="1">
                <a:solidFill>
                  <a:srgbClr val="30E8FF"/>
                </a:solidFill>
                <a:latin typeface="MiSans"/>
                <a:ea typeface="MiSans"/>
              </a:rPr>
              <a:t>0.9759</a:t>
            </a:r>
            <a:endParaRPr lang="en-US" sz="1600" noProof="1"/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YOLO26n mAP@0.5（兜底）</a:t>
            </a:r>
            <a:endParaRPr lang="en-US" sz="1600" noProof="1"/>
          </a:p>
        </p:txBody>
      </p:sp>
      <p:pic>
        <p:nvPicPr>
          <p:cNvPr id="10" name="hw-img"/>
          <p:cNvPicPr/>
          <p:nvPr/>
        </p:nvPicPr>
        <p:blipFill>
          <a:blip r:embed="rId3"/>
          <a:srcRect l="-3336" r="-3336"/>
          <a:stretch>
            <a:fillRect/>
          </a:stretch>
        </p:blipFill>
        <p:spPr>
          <a:xfrm>
            <a:off x="6248400" y="1346200"/>
            <a:ext cx="5435600" cy="27940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11" name="hw-cap"/>
          <p:cNvSpPr txBox="1"/>
          <p:nvPr/>
        </p:nvSpPr>
        <p:spPr>
          <a:xfrm>
            <a:off x="6248400" y="4191000"/>
            <a:ext cx="54356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图：Nano 与 Orin 平台性能差异</a:t>
            </a:r>
            <a:endParaRPr lang="en-US" sz="1150" noProof="1"/>
          </a:p>
        </p:txBody>
      </p:sp>
      <p:graphicFrame>
        <p:nvGraphicFramePr>
          <p:cNvPr id="12" name="hw-table"/>
          <p:cNvGraphicFramePr>
            <a:graphicFrameLocks noGrp="1"/>
          </p:cNvGraphicFramePr>
          <p:nvPr/>
        </p:nvGraphicFramePr>
        <p:xfrm>
          <a:off x="6248400" y="4495800"/>
          <a:ext cx="5435600" cy="1346200"/>
        </p:xfrm>
        <a:graphic>
          <a:graphicData uri="http://schemas.openxmlformats.org/drawingml/2006/table">
            <a:tbl>
              <a:tblPr/>
              <a:tblGrid>
                <a:gridCol w="1304544"/>
                <a:gridCol w="1413256"/>
                <a:gridCol w="1413256"/>
                <a:gridCol w="1304544"/>
              </a:tblGrid>
              <a:tr h="376936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模型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Nano CPU-only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Orin GPU 实测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结论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</a:tr>
              <a:tr h="323088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YOLO26n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1.3 FPS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19.9–30 FPS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Orin 可实时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323088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细腰模型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0.2 FPS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12.8–17.8 FPS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Nano 难以承载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323088"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 b="1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分割链路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—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本地 L1 约 10 FPS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ctr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序列化待优化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</a:tbl>
          </a:graphicData>
        </a:graphic>
      </p:graphicFrame>
      <p:sp>
        <p:nvSpPr>
          <p:cNvPr id="13" name="hw-note"/>
          <p:cNvSpPr txBox="1"/>
          <p:nvPr/>
        </p:nvSpPr>
        <p:spPr>
          <a:xfrm>
            <a:off x="6248400" y="5943600"/>
            <a:ext cx="54356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8AA0C4"/>
                </a:solidFill>
                <a:latin typeface="MiSans"/>
                <a:ea typeface="MiSans"/>
              </a:rPr>
              <a:t>硬件对照确立部署边界：Nano 证明极低算力瓶颈真实存在，Orin 证明同一算法在合适平台上具备实时基础。</a:t>
            </a:r>
            <a:endParaRPr lang="en-US" sz="1200" noProof="1"/>
          </a:p>
        </p:txBody>
      </p:sp>
      <p:sp>
        <p:nvSpPr>
          <p:cNvPr id="14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15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13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decel="100000" fill="hold" grpId="4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decel="100000" fill="hold" grpId="4" nodeType="with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4" decel="10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5" animBg="1"/>
      <p:bldP spid="11" grpId="6" animBg="1"/>
      <p:bldP spid="12" grpId="7" animBg="1"/>
      <p:bldP spid="13" grpId="8" animBg="1"/>
    </p:bldLst>
  </p:timing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03 · 运行效果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效果（二）：真实链路任务闭环实测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hud-img"/>
          <p:cNvPicPr/>
          <p:nvPr/>
        </p:nvPicPr>
        <p:blipFill>
          <a:blip r:embed="rId2"/>
          <a:srcRect t="-141" b="-141"/>
          <a:stretch>
            <a:fillRect/>
          </a:stretch>
        </p:blipFill>
        <p:spPr>
          <a:xfrm>
            <a:off x="508000" y="1346200"/>
            <a:ext cx="5969000" cy="29718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hud-cap"/>
          <p:cNvSpPr txBox="1"/>
          <p:nvPr/>
        </p:nvSpPr>
        <p:spPr>
          <a:xfrm>
            <a:off x="508000" y="4368800"/>
            <a:ext cx="5969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图：Huntrix 三轨 HUD 地面站控制台（live 链路实测画面）</a:t>
            </a:r>
            <a:endParaRPr lang="en-US" sz="1150" noProof="1"/>
          </a:p>
        </p:txBody>
      </p:sp>
      <p:pic>
        <p:nvPicPr>
          <p:cNvPr id="7" name="loop-img"/>
          <p:cNvPicPr/>
          <p:nvPr/>
        </p:nvPicPr>
        <p:blipFill>
          <a:blip r:embed="rId3"/>
          <a:srcRect t="2000" b="55000"/>
          <a:stretch>
            <a:fillRect/>
          </a:stretch>
        </p:blipFill>
        <p:spPr>
          <a:xfrm>
            <a:off x="508000" y="4648200"/>
            <a:ext cx="5969000" cy="15494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8" name="loop-cap"/>
          <p:cNvSpPr txBox="1"/>
          <p:nvPr/>
        </p:nvSpPr>
        <p:spPr>
          <a:xfrm>
            <a:off x="508000" y="6248400"/>
            <a:ext cx="5969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图：六阶段任务闭环 HTML 报告（含各阶段真实画面快照）</a:t>
            </a:r>
            <a:endParaRPr lang="en-US" sz="1150" noProof="1"/>
          </a:p>
        </p:txBody>
      </p:sp>
      <p:sp>
        <p:nvSpPr>
          <p:cNvPr id="9" name="met-title"/>
          <p:cNvSpPr txBox="1"/>
          <p:nvPr/>
        </p:nvSpPr>
        <p:spPr>
          <a:xfrm>
            <a:off x="6832600" y="1346200"/>
            <a:ext cx="48514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A460 仿真机链路（4G 公网）实测指标</a:t>
            </a:r>
            <a:endParaRPr lang="en-US" sz="1550" noProof="1"/>
          </a:p>
        </p:txBody>
      </p:sp>
      <p:graphicFrame>
        <p:nvGraphicFramePr>
          <p:cNvPr id="10" name="met-table"/>
          <p:cNvGraphicFramePr>
            <a:graphicFrameLocks noGrp="1"/>
          </p:cNvGraphicFramePr>
          <p:nvPr/>
        </p:nvGraphicFramePr>
        <p:xfrm>
          <a:off x="6832600" y="1676400"/>
          <a:ext cx="4851400" cy="2768600"/>
        </p:xfrm>
        <a:graphic>
          <a:graphicData uri="http://schemas.openxmlformats.org/drawingml/2006/table">
            <a:tbl>
              <a:tblPr/>
              <a:tblGrid>
                <a:gridCol w="2231644"/>
                <a:gridCol w="2619756"/>
              </a:tblGrid>
              <a:tr h="359918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指标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 b="1">
                          <a:solidFill>
                            <a:srgbClr val="30E8FF"/>
                          </a:solidFill>
                          <a:latin typeface="Times New Roman"/>
                          <a:ea typeface="Times New Roman"/>
                        </a:rPr>
                        <a:t>实测值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12264A"/>
                    </a:solidFill>
                  </a:tcPr>
                </a:tc>
              </a:tr>
              <a:tr h="401447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YOLO26n 检测耗时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平均 16–19 ms，P95 23–31 ms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01447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机载检测服务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19.9 FPS，结果轮询约 10 Hz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01447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视频端到端帧率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9 FPS（拉流+检测+HUD）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01447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MQTT 回执延迟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百毫秒级（单次约 225 ms）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01447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LLM 单轮对话时延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约 4 s（云端模型，含推理）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  <a:tr h="401447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模型降级行为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C9DAF2"/>
                          </a:solidFill>
                          <a:latin typeface="Times New Roman"/>
                          <a:ea typeface="Times New Roman"/>
                        </a:rPr>
                        <a:t>端点故障降级本地命令模式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1C3A6E"/>
                      </a:solidFill>
                    </a:lnL>
                    <a:lnR w="12700">
                      <a:solidFill>
                        <a:srgbClr val="1C3A6E"/>
                      </a:solidFill>
                    </a:lnR>
                    <a:lnT w="12700">
                      <a:solidFill>
                        <a:srgbClr val="1C3A6E"/>
                      </a:solidFill>
                    </a:lnT>
                    <a:lnB w="12700">
                      <a:solidFill>
                        <a:srgbClr val="1C3A6E"/>
                      </a:solidFill>
                    </a:lnB>
                    <a:solidFill>
                      <a:srgbClr val="0C1B36"/>
                    </a:solidFill>
                  </a:tcPr>
                </a:tc>
              </a:tr>
            </a:tbl>
          </a:graphicData>
        </a:graphic>
      </p:graphicFrame>
      <p:sp>
        <p:nvSpPr>
          <p:cNvPr id="11" name="safe-panel"/>
          <p:cNvSpPr/>
          <p:nvPr/>
        </p:nvSpPr>
        <p:spPr>
          <a:xfrm>
            <a:off x="6832600" y="4597400"/>
            <a:ext cx="4851400" cy="1574800"/>
          </a:xfrm>
          <a:prstGeom prst="rect">
            <a:avLst/>
          </a:prstGeom>
          <a:solidFill>
            <a:srgbClr val="1A2E58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2" name="safe-accent"/>
          <p:cNvSpPr/>
          <p:nvPr/>
        </p:nvSpPr>
        <p:spPr>
          <a:xfrm>
            <a:off x="6832600" y="4597400"/>
            <a:ext cx="50800" cy="1574800"/>
          </a:xfrm>
          <a:prstGeom prst="rect">
            <a:avLst/>
          </a:prstGeom>
          <a:solidFill>
            <a:srgbClr val="FFC45E"/>
          </a:solidFill>
          <a:ln>
            <a:noFill/>
          </a:ln>
        </p:spPr>
      </p:sp>
      <p:sp>
        <p:nvSpPr>
          <p:cNvPr id="13" name="safe-title"/>
          <p:cNvSpPr txBox="1"/>
          <p:nvPr/>
        </p:nvSpPr>
        <p:spPr>
          <a:xfrm>
            <a:off x="7061200" y="4724400"/>
            <a:ext cx="4445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C45E"/>
                </a:solidFill>
                <a:latin typeface="MiSans"/>
                <a:ea typeface="MiSans"/>
              </a:rPr>
              <a:t>闭环与安全实证</a:t>
            </a:r>
            <a:endParaRPr lang="en-US" sz="1550" noProof="1"/>
          </a:p>
        </p:txBody>
      </p:sp>
      <p:sp>
        <p:nvSpPr>
          <p:cNvPr id="14" name="safe-body"/>
          <p:cNvSpPr txBox="1"/>
          <p:nvPr/>
        </p:nvSpPr>
        <p:spPr>
          <a:xfrm>
            <a:off x="7061200" y="5003800"/>
            <a:ext cx="4445000" cy="1066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六阶段剧本仿真全部完成，视觉伺服进入 ±32 px 死区收敛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投放动作 120 s 未批准自动过期，舵机指令未下发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5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起飞、移动、云台、拍照等在仿真机链路全链路按预期执行</a:t>
            </a:r>
            <a:endParaRPr lang="en-US" sz="1200" noProof="1"/>
          </a:p>
        </p:txBody>
      </p:sp>
      <p:sp>
        <p:nvSpPr>
          <p:cNvPr id="15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16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14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0" presetClass="entr" presetSubtype="4" decel="100000" fill="hold" grpId="6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4" decel="10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7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7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7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5" animBg="1"/>
      <p:bldP spid="9" grpId="6" animBg="1"/>
      <p:bldP spid="10" grpId="6" animBg="1"/>
      <p:bldP spid="11" grpId="7" animBg="1"/>
      <p:bldP spid="12" grpId="7" animBg="1"/>
      <p:bldP spid="13" grpId="7" animBg="1"/>
      <p:bldP spid="14" grpId="7" animBg="1"/>
    </p:bldLst>
  </p:timing>
</p:sld>
</file>

<file path=ppt/slides/slide1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04 · 创新总结与应用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面向真实无人机链路的双机协同原型与应用价值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pic>
        <p:nvPicPr>
          <p:cNvPr id="5" name="fly-img"/>
          <p:cNvPicPr/>
          <p:nvPr/>
        </p:nvPicPr>
        <p:blipFill>
          <a:blip r:embed="rId2"/>
          <a:srcRect t="5000" b="5000"/>
          <a:stretch>
            <a:fillRect/>
          </a:stretch>
        </p:blipFill>
        <p:spPr>
          <a:xfrm>
            <a:off x="508000" y="1346200"/>
            <a:ext cx="7112000" cy="21844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6" name="fly-cap"/>
          <p:cNvSpPr txBox="1"/>
          <p:nvPr/>
        </p:nvSpPr>
        <p:spPr>
          <a:xfrm>
            <a:off x="508000" y="3581400"/>
            <a:ext cx="7112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图：外场双机实飞</a:t>
            </a:r>
            <a:endParaRPr lang="en-US" sz="1150" noProof="1"/>
          </a:p>
        </p:txBody>
      </p:sp>
      <p:pic>
        <p:nvPicPr>
          <p:cNvPr id="7" name="drone-img"/>
          <p:cNvPicPr/>
          <p:nvPr/>
        </p:nvPicPr>
        <p:blipFill>
          <a:blip r:embed="rId3"/>
          <a:srcRect t="10784" b="10784"/>
          <a:stretch>
            <a:fillRect/>
          </a:stretch>
        </p:blipFill>
        <p:spPr>
          <a:xfrm>
            <a:off x="508000" y="3886200"/>
            <a:ext cx="3454400" cy="20320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8" name="drone-cap"/>
          <p:cNvSpPr txBox="1"/>
          <p:nvPr/>
        </p:nvSpPr>
        <p:spPr>
          <a:xfrm>
            <a:off x="508000" y="5969000"/>
            <a:ext cx="3454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Prometheus 科研无人机平台</a:t>
            </a:r>
            <a:endParaRPr lang="en-US" sz="1150" noProof="1"/>
          </a:p>
        </p:txBody>
      </p:sp>
      <p:pic>
        <p:nvPicPr>
          <p:cNvPr id="9" name="gimbal-img"/>
          <p:cNvPicPr/>
          <p:nvPr/>
        </p:nvPicPr>
        <p:blipFill>
          <a:blip r:embed="rId4"/>
          <a:srcRect t="10784" b="10784"/>
          <a:stretch>
            <a:fillRect/>
          </a:stretch>
        </p:blipFill>
        <p:spPr>
          <a:xfrm>
            <a:off x="4165600" y="3886200"/>
            <a:ext cx="3454400" cy="2032000"/>
          </a:xfrm>
          <a:prstGeom prst="rect">
            <a:avLst/>
          </a:prstGeom>
          <a:ln>
            <a:noFill/>
          </a:ln>
          <a:effectLst>
            <a:outerShdw blurRad="177800" dist="63500" dir="5400000" sx="100000" sy="100000" kx="0" ky="0" algn="bl" rotWithShape="0">
              <a:srgbClr val="000000">
                <a:alpha val="60000"/>
              </a:srgbClr>
            </a:outerShdw>
          </a:effectLst>
        </p:spPr>
      </p:pic>
      <p:sp>
        <p:nvSpPr>
          <p:cNvPr id="10" name="gimbal-cap"/>
          <p:cNvSpPr txBox="1"/>
          <p:nvPr/>
        </p:nvSpPr>
        <p:spPr>
          <a:xfrm>
            <a:off x="4165600" y="5969000"/>
            <a:ext cx="3454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双光球形光电吊舱</a:t>
            </a:r>
            <a:endParaRPr lang="en-US" sz="1150" noProof="1"/>
          </a:p>
        </p:txBody>
      </p:sp>
      <p:sp>
        <p:nvSpPr>
          <p:cNvPr id="11" name="hw-panel"/>
          <p:cNvSpPr/>
          <p:nvPr/>
        </p:nvSpPr>
        <p:spPr>
          <a:xfrm>
            <a:off x="8026400" y="1346200"/>
            <a:ext cx="3657600" cy="21844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2" name="hw-accent"/>
          <p:cNvSpPr/>
          <p:nvPr/>
        </p:nvSpPr>
        <p:spPr>
          <a:xfrm>
            <a:off x="8026400" y="1346200"/>
            <a:ext cx="50800" cy="21844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3" name="hw-title"/>
          <p:cNvSpPr txBox="1"/>
          <p:nvPr/>
        </p:nvSpPr>
        <p:spPr>
          <a:xfrm>
            <a:off x="8255000" y="1473200"/>
            <a:ext cx="3251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30E8FF"/>
                </a:solidFill>
                <a:latin typeface="MiSans"/>
                <a:ea typeface="MiSans"/>
              </a:rPr>
              <a:t>真实链路系统集成</a:t>
            </a:r>
            <a:endParaRPr lang="en-US" sz="1550" noProof="1"/>
          </a:p>
        </p:txBody>
      </p:sp>
      <p:sp>
        <p:nvSpPr>
          <p:cNvPr id="14" name="hw-body"/>
          <p:cNvSpPr txBox="1"/>
          <p:nvPr/>
        </p:nvSpPr>
        <p:spPr>
          <a:xfrm>
            <a:off x="8255000" y="1778000"/>
            <a:ext cx="32512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Jetson Orin Nano 机载计算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WiFi 主链路 + LoRa 心跳双链路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MQTT 遥测控制 / RTSP 视频 / ZMQ 结果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RTK 高精定位、光电吊舱、投弹吊舱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4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· 模型、协议、硬件与异常机制联合验证</a:t>
            </a:r>
            <a:endParaRPr lang="en-US" sz="1200" noProof="1"/>
          </a:p>
        </p:txBody>
      </p:sp>
      <p:sp>
        <p:nvSpPr>
          <p:cNvPr id="15" name="app-panel"/>
          <p:cNvSpPr/>
          <p:nvPr/>
        </p:nvSpPr>
        <p:spPr>
          <a:xfrm>
            <a:off x="8026400" y="3708400"/>
            <a:ext cx="3657600" cy="2463800"/>
          </a:xfrm>
          <a:prstGeom prst="rect">
            <a:avLst/>
          </a:prstGeom>
          <a:solidFill>
            <a:srgbClr val="1A2E58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6" name="app-accent"/>
          <p:cNvSpPr/>
          <p:nvPr/>
        </p:nvSpPr>
        <p:spPr>
          <a:xfrm>
            <a:off x="8026400" y="3708400"/>
            <a:ext cx="50800" cy="2463800"/>
          </a:xfrm>
          <a:prstGeom prst="rect">
            <a:avLst/>
          </a:prstGeom>
          <a:solidFill>
            <a:srgbClr val="FFC45E"/>
          </a:solidFill>
          <a:ln>
            <a:noFill/>
          </a:ln>
        </p:spPr>
      </p:sp>
      <p:sp>
        <p:nvSpPr>
          <p:cNvPr id="17" name="app-title"/>
          <p:cNvSpPr txBox="1"/>
          <p:nvPr/>
        </p:nvSpPr>
        <p:spPr>
          <a:xfrm>
            <a:off x="8255000" y="3835400"/>
            <a:ext cx="32512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C45E"/>
                </a:solidFill>
                <a:latin typeface="MiSans"/>
                <a:ea typeface="MiSans"/>
              </a:rPr>
              <a:t>应用价值：方法不依赖单一目标</a:t>
            </a:r>
            <a:endParaRPr lang="en-US" sz="1550" noProof="1"/>
          </a:p>
        </p:txBody>
      </p:sp>
      <p:sp>
        <p:nvSpPr>
          <p:cNvPr id="18" name="app-body"/>
          <p:cNvSpPr txBox="1"/>
          <p:nvPr/>
        </p:nvSpPr>
        <p:spPr>
          <a:xfrm>
            <a:off x="8255000" y="4140200"/>
            <a:ext cx="3251200" cy="193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以坦克检测完成验证，核心方法可迁移：更换训练数据与模型，即可覆盖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人员、车辆、火点、设备缺陷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等目标。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服务于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低空巡检、应急救援、区域安防、边境巡护、交通监测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等远距离、弱通信、有限算力场景。</a:t>
            </a:r>
            <a:endParaRPr lang="en-US" sz="1200" noProof="1"/>
          </a:p>
          <a:p>
            <a:pPr>
              <a:lnSpc>
                <a:spcPct val="140000"/>
              </a:lnSpc>
              <a:spcBef>
                <a:spcPts val="800"/>
              </a:spcBef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自然语言任务入口降低操作门槛，推动低空作业从“专业飞手操控”走向</a:t>
            </a:r>
            <a:r>
              <a:rPr lang="en-US" sz="1200" noProof="1">
                <a:solidFill>
                  <a:srgbClr val="30E8FF"/>
                </a:solidFill>
                <a:latin typeface="MiSans"/>
                <a:ea typeface="MiSans"/>
              </a:rPr>
              <a:t>任务级指挥</a:t>
            </a: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。</a:t>
            </a:r>
            <a:endParaRPr lang="en-US" sz="1200" noProof="1"/>
          </a:p>
        </p:txBody>
      </p:sp>
      <p:sp>
        <p:nvSpPr>
          <p:cNvPr id="19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20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15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4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0" presetClass="entr" presetSubtype="4" decel="10000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4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5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5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5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4" decel="10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6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6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6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3" animBg="1"/>
      <p:bldP spid="7" grpId="4" animBg="1"/>
      <p:bldP spid="8" grpId="4" animBg="1"/>
      <p:bldP spid="9" grpId="4" animBg="1"/>
      <p:bldP spid="10" grpId="4" animBg="1"/>
      <p:bldP spid="11" grpId="5" animBg="1"/>
      <p:bldP spid="12" grpId="5" animBg="1"/>
      <p:bldP spid="13" grpId="5" animBg="1"/>
      <p:bldP spid="14" grpId="5" animBg="1"/>
      <p:bldP spid="15" grpId="6" animBg="1"/>
      <p:bldP spid="16" grpId="6" animBg="1"/>
      <p:bldP spid="17" grpId="6" animBg="1"/>
      <p:bldP spid="18" grpId="6" animBg="1"/>
    </p:bldLst>
  </p:timing>
</p:sld>
</file>

<file path=ppt/slides/slide1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A1B3D"/>
            </a:gs>
            <a:gs pos="100000">
              <a:srgbClr val="040815"/>
            </a:gs>
          </a:gsLst>
          <a:lin ang="81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-tag"/>
          <p:cNvSpPr txBox="1"/>
          <p:nvPr/>
        </p:nvSpPr>
        <p:spPr>
          <a:xfrm>
            <a:off x="508000" y="330200"/>
            <a:ext cx="635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300" noProof="1" b="1" spc="300" kern="0">
                <a:solidFill>
                  <a:srgbClr val="30E8FF"/>
                </a:solidFill>
                <a:latin typeface="MiSans"/>
                <a:ea typeface="MiSans"/>
              </a:rPr>
              <a:t>PART 04 · 创新总结与应用</a:t>
            </a:r>
            <a:endParaRPr lang="en-US" sz="1300" noProof="1"/>
          </a:p>
        </p:txBody>
      </p:sp>
      <p:sp>
        <p:nvSpPr>
          <p:cNvPr id="3" name="page-title"/>
          <p:cNvSpPr txBox="1"/>
          <p:nvPr/>
        </p:nvSpPr>
        <p:spPr>
          <a:xfrm>
            <a:off x="508000" y="584200"/>
            <a:ext cx="11176000" cy="431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600" noProof="1" b="1">
                <a:solidFill>
                  <a:srgbClr val="FFFFFF"/>
                </a:solidFill>
                <a:latin typeface="MiSans"/>
                <a:ea typeface="MiSans"/>
              </a:rPr>
              <a:t>创新与特色：六项可复核、可解释、可迁移的贡献</a:t>
            </a:r>
            <a:endParaRPr lang="en-US" sz="2600" noProof="1"/>
          </a:p>
        </p:txBody>
      </p:sp>
      <p:sp>
        <p:nvSpPr>
          <p:cNvPr id="4" name="title-line"/>
          <p:cNvSpPr/>
          <p:nvPr/>
        </p:nvSpPr>
        <p:spPr>
          <a:xfrm>
            <a:off x="508000" y="1143000"/>
            <a:ext cx="11176000" cy="19050"/>
          </a:xfrm>
          <a:prstGeom prst="rect">
            <a:avLst/>
          </a:prstGeom>
          <a:gradFill rotWithShape="1">
            <a:gsLst>
              <a:gs pos="0">
                <a:srgbClr val="30E8FF"/>
              </a:gs>
              <a:gs pos="35000">
                <a:srgbClr val="1C3A6E"/>
              </a:gs>
              <a:gs pos="100000">
                <a:srgbClr val="1C3A6E">
                  <a:alpha val="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5" name="i1-panel"/>
          <p:cNvSpPr/>
          <p:nvPr/>
        </p:nvSpPr>
        <p:spPr>
          <a:xfrm>
            <a:off x="508000" y="1371600"/>
            <a:ext cx="54610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6" name="i1-num"/>
          <p:cNvSpPr txBox="1"/>
          <p:nvPr/>
        </p:nvSpPr>
        <p:spPr>
          <a:xfrm>
            <a:off x="711200" y="1524000"/>
            <a:ext cx="558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01</a:t>
            </a:r>
            <a:endParaRPr lang="en-US" sz="2200" noProof="1"/>
          </a:p>
        </p:txBody>
      </p:sp>
      <p:sp>
        <p:nvSpPr>
          <p:cNvPr id="7" name="i1-title"/>
          <p:cNvSpPr txBox="1"/>
          <p:nvPr/>
        </p:nvSpPr>
        <p:spPr>
          <a:xfrm>
            <a:off x="1320800" y="1524000"/>
            <a:ext cx="4470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结构感知的模型切割点选择方法</a:t>
            </a:r>
            <a:endParaRPr lang="en-US" sz="1550" noProof="1"/>
          </a:p>
        </p:txBody>
      </p:sp>
      <p:sp>
        <p:nvSpPr>
          <p:cNvPr id="8" name="i1-body"/>
          <p:cNvSpPr txBox="1"/>
          <p:nvPr/>
        </p:nvSpPr>
        <p:spPr>
          <a:xfrm>
            <a:off x="1320800" y="18542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把切割点选择从经验判断推进为结构感知分析：网络拓扑为首要约束，12 个模型 276 个候选点验证，方案可复核、可解释、可迁移。</a:t>
            </a:r>
            <a:endParaRPr lang="en-US" sz="1200" noProof="1"/>
          </a:p>
        </p:txBody>
      </p:sp>
      <p:sp>
        <p:nvSpPr>
          <p:cNvPr id="9" name="i2-panel"/>
          <p:cNvSpPr/>
          <p:nvPr/>
        </p:nvSpPr>
        <p:spPr>
          <a:xfrm>
            <a:off x="6223000" y="1371600"/>
            <a:ext cx="54610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0" name="i2-num"/>
          <p:cNvSpPr txBox="1"/>
          <p:nvPr/>
        </p:nvSpPr>
        <p:spPr>
          <a:xfrm>
            <a:off x="6426200" y="1524000"/>
            <a:ext cx="558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02</a:t>
            </a:r>
            <a:endParaRPr lang="en-US" sz="2200" noProof="1"/>
          </a:p>
        </p:txBody>
      </p:sp>
      <p:sp>
        <p:nvSpPr>
          <p:cNvPr id="11" name="i2-title"/>
          <p:cNvSpPr txBox="1"/>
          <p:nvPr/>
        </p:nvSpPr>
        <p:spPr>
          <a:xfrm>
            <a:off x="7035800" y="1524000"/>
            <a:ext cx="4470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面向协同推理的细腰化模型结构</a:t>
            </a:r>
            <a:endParaRPr lang="en-US" sz="1550" noProof="1"/>
          </a:p>
        </p:txBody>
      </p:sp>
      <p:sp>
        <p:nvSpPr>
          <p:cNvPr id="12" name="i2-body"/>
          <p:cNvSpPr txBox="1"/>
          <p:nvPr/>
        </p:nvSpPr>
        <p:spPr>
          <a:xfrm>
            <a:off x="7035800" y="18542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训练阶段即兼顾传输需求，层 8/9/10 通道缩窄形成原生窄口；与轻量 YOLO26n 构成“增强协同 + 自主兜底”双模型体系。</a:t>
            </a:r>
            <a:endParaRPr lang="en-US" sz="1200" noProof="1"/>
          </a:p>
        </p:txBody>
      </p:sp>
      <p:sp>
        <p:nvSpPr>
          <p:cNvPr id="13" name="i3-panel"/>
          <p:cNvSpPr/>
          <p:nvPr/>
        </p:nvSpPr>
        <p:spPr>
          <a:xfrm>
            <a:off x="508000" y="3022600"/>
            <a:ext cx="54610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4" name="i3-num"/>
          <p:cNvSpPr txBox="1"/>
          <p:nvPr/>
        </p:nvSpPr>
        <p:spPr>
          <a:xfrm>
            <a:off x="711200" y="3175000"/>
            <a:ext cx="558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03</a:t>
            </a:r>
            <a:endParaRPr lang="en-US" sz="2200" noProof="1"/>
          </a:p>
        </p:txBody>
      </p:sp>
      <p:sp>
        <p:nvSpPr>
          <p:cNvPr id="15" name="i3-title"/>
          <p:cNvSpPr txBox="1"/>
          <p:nvPr/>
        </p:nvSpPr>
        <p:spPr>
          <a:xfrm>
            <a:off x="1320800" y="3175000"/>
            <a:ext cx="4470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链路质量感知的 CAST 自适应传输</a:t>
            </a:r>
            <a:endParaRPr lang="en-US" sz="1550" noProof="1"/>
          </a:p>
        </p:txBody>
      </p:sp>
      <p:sp>
        <p:nvSpPr>
          <p:cNvPr id="16" name="i3-body"/>
          <p:cNvSpPr txBox="1"/>
          <p:nvPr/>
        </p:nvSpPr>
        <p:spPr>
          <a:xfrm>
            <a:off x="1320800" y="35052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“保结构、调质量”：C1–C4 全尺度恒在场，链路波动转化为特征质量平滑调节，实现通信与 AI 推理的双向协同。</a:t>
            </a:r>
            <a:endParaRPr lang="en-US" sz="1200" noProof="1"/>
          </a:p>
        </p:txBody>
      </p:sp>
      <p:sp>
        <p:nvSpPr>
          <p:cNvPr id="17" name="i4-panel"/>
          <p:cNvSpPr/>
          <p:nvPr/>
        </p:nvSpPr>
        <p:spPr>
          <a:xfrm>
            <a:off x="6223000" y="3022600"/>
            <a:ext cx="54610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18" name="i4-num"/>
          <p:cNvSpPr txBox="1"/>
          <p:nvPr/>
        </p:nvSpPr>
        <p:spPr>
          <a:xfrm>
            <a:off x="6426200" y="3175000"/>
            <a:ext cx="558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04</a:t>
            </a:r>
            <a:endParaRPr lang="en-US" sz="2200" noProof="1"/>
          </a:p>
        </p:txBody>
      </p:sp>
      <p:sp>
        <p:nvSpPr>
          <p:cNvPr id="19" name="i4-title"/>
          <p:cNvSpPr txBox="1"/>
          <p:nvPr/>
        </p:nvSpPr>
        <p:spPr>
          <a:xfrm>
            <a:off x="7035800" y="3175000"/>
            <a:ext cx="4470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LoRa 心跳驱动的异常检测与弹性接管</a:t>
            </a:r>
            <a:endParaRPr lang="en-US" sz="1550" noProof="1"/>
          </a:p>
        </p:txBody>
      </p:sp>
      <p:sp>
        <p:nvSpPr>
          <p:cNvPr id="20" name="i4-body"/>
          <p:cNvSpPr txBox="1"/>
          <p:nvPr/>
        </p:nvSpPr>
        <p:spPr>
          <a:xfrm>
            <a:off x="7035800" y="35052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高速数据链路与低速状态链路冗余分离；小幅波动 CAST 降挡、断链轻量模型接管、恢复多帧确认，把运行稳定性提升到与检测精度同等高度。</a:t>
            </a:r>
            <a:endParaRPr lang="en-US" sz="1200" noProof="1"/>
          </a:p>
        </p:txBody>
      </p:sp>
      <p:sp>
        <p:nvSpPr>
          <p:cNvPr id="21" name="i5-panel"/>
          <p:cNvSpPr/>
          <p:nvPr/>
        </p:nvSpPr>
        <p:spPr>
          <a:xfrm>
            <a:off x="508000" y="4673600"/>
            <a:ext cx="5461000" cy="1498600"/>
          </a:xfrm>
          <a:prstGeom prst="rect">
            <a:avLst/>
          </a:prstGeom>
          <a:solidFill>
            <a:srgbClr val="12264A">
              <a:alpha val="80000"/>
            </a:srgbClr>
          </a:solidFill>
          <a:ln w="12700">
            <a:solidFill>
              <a:srgbClr val="1C3A6E"/>
            </a:solidFill>
          </a:ln>
        </p:spPr>
      </p:sp>
      <p:sp>
        <p:nvSpPr>
          <p:cNvPr id="22" name="i5-num"/>
          <p:cNvSpPr txBox="1"/>
          <p:nvPr/>
        </p:nvSpPr>
        <p:spPr>
          <a:xfrm>
            <a:off x="711200" y="4826000"/>
            <a:ext cx="558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30E8FF"/>
                </a:solidFill>
                <a:latin typeface="MiSans"/>
                <a:ea typeface="MiSans"/>
              </a:rPr>
              <a:t>05</a:t>
            </a:r>
            <a:endParaRPr lang="en-US" sz="2200" noProof="1"/>
          </a:p>
        </p:txBody>
      </p:sp>
      <p:sp>
        <p:nvSpPr>
          <p:cNvPr id="23" name="i5-title"/>
          <p:cNvSpPr txBox="1"/>
          <p:nvPr/>
        </p:nvSpPr>
        <p:spPr>
          <a:xfrm>
            <a:off x="1320800" y="4826000"/>
            <a:ext cx="4470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面向真实无人机链路的双机协同原型</a:t>
            </a:r>
            <a:endParaRPr lang="en-US" sz="1550" noProof="1"/>
          </a:p>
        </p:txBody>
      </p:sp>
      <p:sp>
        <p:nvSpPr>
          <p:cNvPr id="24" name="i5-body"/>
          <p:cNvSpPr txBox="1"/>
          <p:nvPr/>
        </p:nvSpPr>
        <p:spPr>
          <a:xfrm>
            <a:off x="1320800" y="51562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整合 MQTT 遥测、RTSP 视频、ZMQ 结果、Jetson 部署、WiFi 数据链与 LoRa 心跳，在完整工程链路中联合验证，而非停留在离线训练。</a:t>
            </a:r>
            <a:endParaRPr lang="en-US" sz="1200" noProof="1"/>
          </a:p>
        </p:txBody>
      </p:sp>
      <p:sp>
        <p:nvSpPr>
          <p:cNvPr id="25" name="i6-panel"/>
          <p:cNvSpPr/>
          <p:nvPr/>
        </p:nvSpPr>
        <p:spPr>
          <a:xfrm>
            <a:off x="6223000" y="4673600"/>
            <a:ext cx="5461000" cy="1498600"/>
          </a:xfrm>
          <a:prstGeom prst="rect">
            <a:avLst/>
          </a:prstGeom>
          <a:solidFill>
            <a:srgbClr val="1A2E58">
              <a:alpha val="80000"/>
            </a:srgbClr>
          </a:solidFill>
          <a:ln w="12700">
            <a:solidFill>
              <a:srgbClr val="FFC45E"/>
            </a:solidFill>
          </a:ln>
        </p:spPr>
      </p:sp>
      <p:sp>
        <p:nvSpPr>
          <p:cNvPr id="26" name="i6-num"/>
          <p:cNvSpPr txBox="1"/>
          <p:nvPr/>
        </p:nvSpPr>
        <p:spPr>
          <a:xfrm>
            <a:off x="6426200" y="4826000"/>
            <a:ext cx="5588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2200" noProof="1" b="1">
                <a:solidFill>
                  <a:srgbClr val="FFC45E"/>
                </a:solidFill>
                <a:latin typeface="MiSans"/>
                <a:ea typeface="MiSans"/>
              </a:rPr>
              <a:t>06</a:t>
            </a:r>
            <a:endParaRPr lang="en-US" sz="2200" noProof="1"/>
          </a:p>
        </p:txBody>
      </p:sp>
      <p:sp>
        <p:nvSpPr>
          <p:cNvPr id="27" name="i6-title"/>
          <p:cNvSpPr txBox="1"/>
          <p:nvPr/>
        </p:nvSpPr>
        <p:spPr>
          <a:xfrm>
            <a:off x="7035800" y="4826000"/>
            <a:ext cx="44704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50" noProof="1" b="1">
                <a:solidFill>
                  <a:srgbClr val="FFFFFF"/>
                </a:solidFill>
                <a:latin typeface="MiSans"/>
                <a:ea typeface="MiSans"/>
              </a:rPr>
              <a:t>自然语言驱动的安全受控智能体闭环</a:t>
            </a:r>
            <a:endParaRPr lang="en-US" sz="1550" noProof="1"/>
          </a:p>
        </p:txBody>
      </p:sp>
      <p:sp>
        <p:nvSpPr>
          <p:cNvPr id="28" name="i6-body"/>
          <p:cNvSpPr txBox="1"/>
          <p:nvPr/>
        </p:nvSpPr>
        <p:spPr>
          <a:xfrm>
            <a:off x="7035800" y="5156200"/>
            <a:ext cx="4445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200" noProof="1">
                <a:solidFill>
                  <a:srgbClr val="C9DAF2"/>
                </a:solidFill>
                <a:latin typeface="MiSans"/>
                <a:ea typeface="MiSans"/>
              </a:rPr>
              <a:t>大模型被纳入严格工程权责边界：受控工具动作空间、代码级 fail-closed 闸门、逐阶段签字裁决，为“AI 控机”提供可证明的安全范式。</a:t>
            </a:r>
            <a:endParaRPr lang="en-US" sz="1200" noProof="1"/>
          </a:p>
        </p:txBody>
      </p:sp>
      <p:sp>
        <p:nvSpPr>
          <p:cNvPr id="29" name="footer"/>
          <p:cNvSpPr txBox="1"/>
          <p:nvPr/>
        </p:nvSpPr>
        <p:spPr>
          <a:xfrm>
            <a:off x="508000" y="6502400"/>
            <a:ext cx="889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150" noProof="1"/>
          </a:p>
        </p:txBody>
      </p:sp>
      <p:sp>
        <p:nvSpPr>
          <p:cNvPr id="30" name="page-num"/>
          <p:cNvSpPr txBox="1"/>
          <p:nvPr/>
        </p:nvSpPr>
        <p:spPr>
          <a:xfrm>
            <a:off x="11176000" y="6502400"/>
            <a:ext cx="508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40000"/>
              </a:lnSpc>
            </a:pPr>
            <a:r>
              <a:rPr lang="en-US" sz="1150" noProof="1">
                <a:solidFill>
                  <a:srgbClr val="8AA0C4"/>
                </a:solidFill>
                <a:latin typeface="MiSans"/>
                <a:ea typeface="MiSans"/>
              </a:rPr>
              <a:t>16</a:t>
            </a:r>
            <a:endParaRPr lang="en-US" sz="11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4" decel="10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2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4" decel="10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3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3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0" presetClass="entr" presetSubtype="4" decel="10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4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4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4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4" decel="10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5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5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5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0" presetClass="entr" presetSubtype="4" decel="10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6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6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6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4" decel="10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7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7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7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2" animBg="1"/>
      <p:bldP spid="6" grpId="2" animBg="1"/>
      <p:bldP spid="7" grpId="2" animBg="1"/>
      <p:bldP spid="8" grpId="2" animBg="1"/>
      <p:bldP spid="9" grpId="3" animBg="1"/>
      <p:bldP spid="10" grpId="3" animBg="1"/>
      <p:bldP spid="11" grpId="3" animBg="1"/>
      <p:bldP spid="12" grpId="3" animBg="1"/>
      <p:bldP spid="13" grpId="4" animBg="1"/>
      <p:bldP spid="14" grpId="4" animBg="1"/>
      <p:bldP spid="15" grpId="4" animBg="1"/>
      <p:bldP spid="16" grpId="4" animBg="1"/>
      <p:bldP spid="17" grpId="5" animBg="1"/>
      <p:bldP spid="18" grpId="5" animBg="1"/>
      <p:bldP spid="19" grpId="5" animBg="1"/>
      <p:bldP spid="20" grpId="5" animBg="1"/>
      <p:bldP spid="21" grpId="6" animBg="1"/>
      <p:bldP spid="22" grpId="6" animBg="1"/>
      <p:bldP spid="23" grpId="6" animBg="1"/>
      <p:bldP spid="24" grpId="6" animBg="1"/>
      <p:bldP spid="25" grpId="7" animBg="1"/>
      <p:bldP spid="26" grpId="7" animBg="1"/>
      <p:bldP spid="27" grpId="7" animBg="1"/>
      <p:bldP spid="28" grpId="7" animBg="1"/>
    </p:bldLst>
  </p:timing>
</p:sld>
</file>

<file path=ppt/slides/slide1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408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image"/>
          <p:cNvPicPr/>
          <p:nvPr/>
        </p:nvPicPr>
        <p:blipFill>
          <a:blip r:embed="rId2">
            <a:alphaModFix amt="35000"/>
          </a:blip>
          <a:srcRect b="254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shade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40815">
                  <a:alpha val="60000"/>
                </a:srgbClr>
              </a:gs>
              <a:gs pos="100000">
                <a:srgbClr val="040815">
                  <a:alpha val="96078"/>
                </a:srgbClr>
              </a:gs>
            </a:gsLst>
            <a:path path="circle"/>
          </a:gradFill>
          <a:ln>
            <a:noFill/>
          </a:ln>
        </p:spPr>
      </p:sp>
      <p:sp>
        <p:nvSpPr>
          <p:cNvPr id="4" name="frame-top"/>
          <p:cNvSpPr/>
          <p:nvPr/>
        </p:nvSpPr>
        <p:spPr>
          <a:xfrm>
            <a:off x="3556000" y="1905000"/>
            <a:ext cx="5080000" cy="381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5" name="frame-tl"/>
          <p:cNvSpPr/>
          <p:nvPr/>
        </p:nvSpPr>
        <p:spPr>
          <a:xfrm>
            <a:off x="3556000" y="1651000"/>
            <a:ext cx="38100" cy="508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6" name="frame-tr"/>
          <p:cNvSpPr/>
          <p:nvPr/>
        </p:nvSpPr>
        <p:spPr>
          <a:xfrm>
            <a:off x="8597900" y="1651000"/>
            <a:ext cx="38100" cy="508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7" name="thanks"/>
          <p:cNvSpPr txBox="1"/>
          <p:nvPr/>
        </p:nvSpPr>
        <p:spPr>
          <a:xfrm>
            <a:off x="1651000" y="2413000"/>
            <a:ext cx="889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4000" noProof="1" b="1" spc="400" kern="0">
                <a:solidFill>
                  <a:srgbClr val="FFFFFF"/>
                </a:solidFill>
                <a:latin typeface="MiSans"/>
                <a:ea typeface="MiSans"/>
              </a:rPr>
              <a:t>请各位专家老师批评指正</a:t>
            </a:r>
            <a:endParaRPr lang="en-US" sz="4000" noProof="1"/>
          </a:p>
        </p:txBody>
      </p:sp>
      <p:sp>
        <p:nvSpPr>
          <p:cNvPr id="8" name="thanks-en"/>
          <p:cNvSpPr txBox="1"/>
          <p:nvPr/>
        </p:nvSpPr>
        <p:spPr>
          <a:xfrm>
            <a:off x="1651000" y="3276600"/>
            <a:ext cx="889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550" noProof="1" spc="600" kern="0">
                <a:solidFill>
                  <a:srgbClr val="30E8FF"/>
                </a:solidFill>
                <a:latin typeface="MiSans"/>
                <a:ea typeface="MiSans"/>
              </a:rPr>
              <a:t>THANK YOU FOR YOUR GUIDANCE</a:t>
            </a:r>
            <a:endParaRPr lang="en-US" sz="1550" noProof="1"/>
          </a:p>
        </p:txBody>
      </p:sp>
      <p:sp>
        <p:nvSpPr>
          <p:cNvPr id="9" name="frame-bottom"/>
          <p:cNvSpPr/>
          <p:nvPr/>
        </p:nvSpPr>
        <p:spPr>
          <a:xfrm>
            <a:off x="3556000" y="3810000"/>
            <a:ext cx="5080000" cy="381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0" name="frame-bl"/>
          <p:cNvSpPr/>
          <p:nvPr/>
        </p:nvSpPr>
        <p:spPr>
          <a:xfrm>
            <a:off x="3556000" y="3657600"/>
            <a:ext cx="38100" cy="508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1" name="frame-br"/>
          <p:cNvSpPr/>
          <p:nvPr/>
        </p:nvSpPr>
        <p:spPr>
          <a:xfrm>
            <a:off x="8597900" y="3657600"/>
            <a:ext cx="38100" cy="508000"/>
          </a:xfrm>
          <a:prstGeom prst="rect">
            <a:avLst/>
          </a:prstGeom>
          <a:solidFill>
            <a:srgbClr val="30E8FF"/>
          </a:solidFill>
          <a:ln>
            <a:noFill/>
          </a:ln>
        </p:spPr>
      </p:sp>
      <p:sp>
        <p:nvSpPr>
          <p:cNvPr id="12" name="proj-name"/>
          <p:cNvSpPr txBox="1"/>
          <p:nvPr/>
        </p:nvSpPr>
        <p:spPr>
          <a:xfrm>
            <a:off x="1651000" y="4445000"/>
            <a:ext cx="889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550" noProof="1">
                <a:solidFill>
                  <a:srgbClr val="C9DAF2"/>
                </a:solidFill>
                <a:latin typeface="MiSans"/>
                <a:ea typeface="MiSans"/>
              </a:rPr>
              <a:t>双锋猎鹰 · 面向低算力边缘平台的增强协同与轻量自主弹性目标检测系统</a:t>
            </a:r>
            <a:endParaRPr lang="en-US" sz="1550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1" animBg="1"/>
      <p:bldP spid="8" grpId="2" animBg="1"/>
      <p:bldP spid="9" grpId="2" animBg="1"/>
      <p:bldP spid="10" grpId="2" animBg="1"/>
      <p:bldP spid="11" grpId="2" animBg="1"/>
      <p:bldP spid="12" grpId="3" animBg="1"/>
    </p:bldLst>
  </p:timing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17</Slides>
</Properties>
</file>

<file path=docProps/core.xml><?xml version="1.0" encoding="utf-8"?>
<cp:coreProperties xmlns:dc="http://purl.org/dc/elements/1.1/" xmlns:cp="http://schemas.openxmlformats.org/package/2006/metadata/core-properties">
  <dc:title>双锋猎鹰——面向低算力边缘平台的增强协同与轻量自主弹性目标检测系统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